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52"/>
  </p:notesMasterIdLst>
  <p:sldIdLst>
    <p:sldId id="256" r:id="rId5"/>
    <p:sldId id="259" r:id="rId6"/>
    <p:sldId id="258" r:id="rId7"/>
    <p:sldId id="298" r:id="rId8"/>
    <p:sldId id="299" r:id="rId9"/>
    <p:sldId id="300" r:id="rId10"/>
    <p:sldId id="301" r:id="rId11"/>
    <p:sldId id="353" r:id="rId12"/>
    <p:sldId id="354" r:id="rId13"/>
    <p:sldId id="302" r:id="rId14"/>
    <p:sldId id="303" r:id="rId15"/>
    <p:sldId id="304" r:id="rId16"/>
    <p:sldId id="307" r:id="rId17"/>
    <p:sldId id="308" r:id="rId18"/>
    <p:sldId id="340" r:id="rId19"/>
    <p:sldId id="310" r:id="rId20"/>
    <p:sldId id="311" r:id="rId21"/>
    <p:sldId id="312" r:id="rId22"/>
    <p:sldId id="313" r:id="rId23"/>
    <p:sldId id="314" r:id="rId24"/>
    <p:sldId id="315" r:id="rId25"/>
    <p:sldId id="316" r:id="rId26"/>
    <p:sldId id="352" r:id="rId27"/>
    <p:sldId id="317" r:id="rId28"/>
    <p:sldId id="318" r:id="rId29"/>
    <p:sldId id="320" r:id="rId30"/>
    <p:sldId id="326" r:id="rId31"/>
    <p:sldId id="327" r:id="rId32"/>
    <p:sldId id="322" r:id="rId33"/>
    <p:sldId id="323" r:id="rId34"/>
    <p:sldId id="339" r:id="rId35"/>
    <p:sldId id="328" r:id="rId36"/>
    <p:sldId id="329" r:id="rId37"/>
    <p:sldId id="351" r:id="rId38"/>
    <p:sldId id="349" r:id="rId39"/>
    <p:sldId id="350" r:id="rId40"/>
    <p:sldId id="334" r:id="rId41"/>
    <p:sldId id="335" r:id="rId42"/>
    <p:sldId id="336" r:id="rId43"/>
    <p:sldId id="346" r:id="rId44"/>
    <p:sldId id="337" r:id="rId45"/>
    <p:sldId id="338" r:id="rId46"/>
    <p:sldId id="347" r:id="rId47"/>
    <p:sldId id="341" r:id="rId48"/>
    <p:sldId id="342" r:id="rId49"/>
    <p:sldId id="343" r:id="rId50"/>
    <p:sldId id="345" r:id="rId51"/>
  </p:sldIdLst>
  <p:sldSz cx="18288000" cy="10287000"/>
  <p:notesSz cx="18288000" cy="10287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94660"/>
  </p:normalViewPr>
  <p:slideViewPr>
    <p:cSldViewPr>
      <p:cViewPr varScale="1">
        <p:scale>
          <a:sx n="44" d="100"/>
          <a:sy n="44" d="100"/>
        </p:scale>
        <p:origin x="676" y="5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CA97F17E-D0C6-4BEF-8A99-A1FC0E70FC71}" type="datetimeFigureOut">
              <a:rPr lang="fr-FR" smtClean="0"/>
              <a:t>20/11/2023</a:t>
            </a:fld>
            <a:endParaRPr lang="fr-FR"/>
          </a:p>
        </p:txBody>
      </p:sp>
      <p:sp>
        <p:nvSpPr>
          <p:cNvPr id="4" name="Espace réservé de l'image des diapositives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EC3945E4-9C71-4A1F-9F77-966476BB4512}" type="slidenum">
              <a:rPr lang="fr-FR" smtClean="0"/>
              <a:t>‹N°›</a:t>
            </a:fld>
            <a:endParaRPr lang="fr-FR"/>
          </a:p>
        </p:txBody>
      </p:sp>
    </p:spTree>
    <p:extLst>
      <p:ext uri="{BB962C8B-B14F-4D97-AF65-F5344CB8AC3E}">
        <p14:creationId xmlns:p14="http://schemas.microsoft.com/office/powerpoint/2010/main" val="2563212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C3945E4-9C71-4A1F-9F77-966476BB4512}" type="slidenum">
              <a:rPr lang="fr-FR" smtClean="0"/>
              <a:t>2</a:t>
            </a:fld>
            <a:endParaRPr lang="fr-FR"/>
          </a:p>
        </p:txBody>
      </p:sp>
    </p:spTree>
    <p:extLst>
      <p:ext uri="{BB962C8B-B14F-4D97-AF65-F5344CB8AC3E}">
        <p14:creationId xmlns:p14="http://schemas.microsoft.com/office/powerpoint/2010/main" val="1187079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C3945E4-9C71-4A1F-9F77-966476BB4512}" type="slidenum">
              <a:rPr lang="fr-FR" smtClean="0"/>
              <a:t>10</a:t>
            </a:fld>
            <a:endParaRPr lang="fr-FR"/>
          </a:p>
        </p:txBody>
      </p:sp>
    </p:spTree>
    <p:extLst>
      <p:ext uri="{BB962C8B-B14F-4D97-AF65-F5344CB8AC3E}">
        <p14:creationId xmlns:p14="http://schemas.microsoft.com/office/powerpoint/2010/main" val="4187285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C3945E4-9C71-4A1F-9F77-966476BB4512}" type="slidenum">
              <a:rPr lang="fr-FR" smtClean="0"/>
              <a:t>14</a:t>
            </a:fld>
            <a:endParaRPr lang="fr-FR"/>
          </a:p>
        </p:txBody>
      </p:sp>
    </p:spTree>
    <p:extLst>
      <p:ext uri="{BB962C8B-B14F-4D97-AF65-F5344CB8AC3E}">
        <p14:creationId xmlns:p14="http://schemas.microsoft.com/office/powerpoint/2010/main" val="810023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C3945E4-9C71-4A1F-9F77-966476BB4512}" type="slidenum">
              <a:rPr lang="fr-FR" smtClean="0"/>
              <a:t>26</a:t>
            </a:fld>
            <a:endParaRPr lang="fr-FR"/>
          </a:p>
        </p:txBody>
      </p:sp>
    </p:spTree>
    <p:extLst>
      <p:ext uri="{BB962C8B-B14F-4D97-AF65-F5344CB8AC3E}">
        <p14:creationId xmlns:p14="http://schemas.microsoft.com/office/powerpoint/2010/main" val="1187079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C3945E4-9C71-4A1F-9F77-966476BB4512}" type="slidenum">
              <a:rPr lang="fr-FR" smtClean="0"/>
              <a:t>30</a:t>
            </a:fld>
            <a:endParaRPr lang="fr-FR"/>
          </a:p>
        </p:txBody>
      </p:sp>
    </p:spTree>
    <p:extLst>
      <p:ext uri="{BB962C8B-B14F-4D97-AF65-F5344CB8AC3E}">
        <p14:creationId xmlns:p14="http://schemas.microsoft.com/office/powerpoint/2010/main" val="683888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C3945E4-9C71-4A1F-9F77-966476BB4512}" type="slidenum">
              <a:rPr lang="fr-FR" smtClean="0"/>
              <a:t>31</a:t>
            </a:fld>
            <a:endParaRPr lang="fr-FR"/>
          </a:p>
        </p:txBody>
      </p:sp>
    </p:spTree>
    <p:extLst>
      <p:ext uri="{BB962C8B-B14F-4D97-AF65-F5344CB8AC3E}">
        <p14:creationId xmlns:p14="http://schemas.microsoft.com/office/powerpoint/2010/main" val="642241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C3945E4-9C71-4A1F-9F77-966476BB4512}" type="slidenum">
              <a:rPr lang="fr-FR" smtClean="0"/>
              <a:t>32</a:t>
            </a:fld>
            <a:endParaRPr lang="fr-FR"/>
          </a:p>
        </p:txBody>
      </p:sp>
    </p:spTree>
    <p:extLst>
      <p:ext uri="{BB962C8B-B14F-4D97-AF65-F5344CB8AC3E}">
        <p14:creationId xmlns:p14="http://schemas.microsoft.com/office/powerpoint/2010/main" val="921079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C3945E4-9C71-4A1F-9F77-966476BB4512}" type="slidenum">
              <a:rPr lang="fr-FR" smtClean="0"/>
              <a:t>47</a:t>
            </a:fld>
            <a:endParaRPr lang="fr-FR"/>
          </a:p>
        </p:txBody>
      </p:sp>
    </p:spTree>
    <p:extLst>
      <p:ext uri="{BB962C8B-B14F-4D97-AF65-F5344CB8AC3E}">
        <p14:creationId xmlns:p14="http://schemas.microsoft.com/office/powerpoint/2010/main" val="2691293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Diapositive de titr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024925"/>
            <a:ext cx="2436495" cy="419100"/>
          </a:xfrm>
          <a:custGeom>
            <a:avLst/>
            <a:gdLst/>
            <a:ahLst/>
            <a:cxnLst/>
            <a:rect l="l" t="t" r="r" b="b"/>
            <a:pathLst>
              <a:path w="2436495" h="419100">
                <a:moveTo>
                  <a:pt x="0" y="419099"/>
                </a:moveTo>
                <a:lnTo>
                  <a:pt x="0" y="0"/>
                </a:lnTo>
                <a:lnTo>
                  <a:pt x="2436488" y="0"/>
                </a:lnTo>
                <a:lnTo>
                  <a:pt x="2436488" y="419099"/>
                </a:lnTo>
                <a:lnTo>
                  <a:pt x="0" y="419099"/>
                </a:lnTo>
                <a:close/>
              </a:path>
            </a:pathLst>
          </a:custGeom>
          <a:solidFill>
            <a:srgbClr val="D01717"/>
          </a:solidFill>
        </p:spPr>
        <p:txBody>
          <a:bodyPr wrap="square" lIns="0" tIns="0" rIns="0" bIns="0" rtlCol="0"/>
          <a:lstStyle/>
          <a:p>
            <a:endParaRPr/>
          </a:p>
        </p:txBody>
      </p:sp>
      <p:sp>
        <p:nvSpPr>
          <p:cNvPr id="17" name="bg object 17"/>
          <p:cNvSpPr/>
          <p:nvPr/>
        </p:nvSpPr>
        <p:spPr>
          <a:xfrm>
            <a:off x="0" y="509158"/>
            <a:ext cx="15934055" cy="400050"/>
          </a:xfrm>
          <a:custGeom>
            <a:avLst/>
            <a:gdLst/>
            <a:ahLst/>
            <a:cxnLst/>
            <a:rect l="l" t="t" r="r" b="b"/>
            <a:pathLst>
              <a:path w="15934055" h="400050">
                <a:moveTo>
                  <a:pt x="15933782" y="400049"/>
                </a:moveTo>
                <a:lnTo>
                  <a:pt x="0" y="400049"/>
                </a:lnTo>
                <a:lnTo>
                  <a:pt x="0" y="0"/>
                </a:lnTo>
                <a:lnTo>
                  <a:pt x="15933782" y="0"/>
                </a:lnTo>
                <a:lnTo>
                  <a:pt x="15933782" y="400049"/>
                </a:lnTo>
                <a:close/>
              </a:path>
            </a:pathLst>
          </a:custGeom>
          <a:solidFill>
            <a:srgbClr val="3D6EC2"/>
          </a:solidFill>
        </p:spPr>
        <p:txBody>
          <a:bodyPr wrap="square" lIns="0" tIns="0" rIns="0" bIns="0" rtlCol="0"/>
          <a:lstStyle/>
          <a:p>
            <a:endParaRPr/>
          </a:p>
        </p:txBody>
      </p:sp>
      <p:sp>
        <p:nvSpPr>
          <p:cNvPr id="18" name="bg object 18"/>
          <p:cNvSpPr/>
          <p:nvPr/>
        </p:nvSpPr>
        <p:spPr>
          <a:xfrm>
            <a:off x="16267092" y="509158"/>
            <a:ext cx="2021205" cy="400050"/>
          </a:xfrm>
          <a:custGeom>
            <a:avLst/>
            <a:gdLst/>
            <a:ahLst/>
            <a:cxnLst/>
            <a:rect l="l" t="t" r="r" b="b"/>
            <a:pathLst>
              <a:path w="2021205" h="400050">
                <a:moveTo>
                  <a:pt x="2020906" y="0"/>
                </a:moveTo>
                <a:lnTo>
                  <a:pt x="2020906" y="400049"/>
                </a:lnTo>
                <a:lnTo>
                  <a:pt x="0" y="400049"/>
                </a:lnTo>
                <a:lnTo>
                  <a:pt x="0" y="0"/>
                </a:lnTo>
                <a:lnTo>
                  <a:pt x="2020906" y="0"/>
                </a:lnTo>
                <a:close/>
              </a:path>
            </a:pathLst>
          </a:custGeom>
          <a:solidFill>
            <a:srgbClr val="D01717"/>
          </a:solidFill>
        </p:spPr>
        <p:txBody>
          <a:bodyPr wrap="square" lIns="0" tIns="0" rIns="0" bIns="0" rtlCol="0"/>
          <a:lstStyle/>
          <a:p>
            <a:endParaRPr/>
          </a:p>
        </p:txBody>
      </p:sp>
      <p:sp>
        <p:nvSpPr>
          <p:cNvPr id="19" name="bg object 19"/>
          <p:cNvSpPr/>
          <p:nvPr/>
        </p:nvSpPr>
        <p:spPr>
          <a:xfrm>
            <a:off x="2755126" y="2024925"/>
            <a:ext cx="15533369" cy="419100"/>
          </a:xfrm>
          <a:custGeom>
            <a:avLst/>
            <a:gdLst/>
            <a:ahLst/>
            <a:cxnLst/>
            <a:rect l="l" t="t" r="r" b="b"/>
            <a:pathLst>
              <a:path w="15533369" h="419100">
                <a:moveTo>
                  <a:pt x="0" y="0"/>
                </a:moveTo>
                <a:lnTo>
                  <a:pt x="15532873" y="0"/>
                </a:lnTo>
                <a:lnTo>
                  <a:pt x="15532873" y="419099"/>
                </a:lnTo>
                <a:lnTo>
                  <a:pt x="0" y="419099"/>
                </a:lnTo>
                <a:lnTo>
                  <a:pt x="0" y="0"/>
                </a:lnTo>
                <a:close/>
              </a:path>
            </a:pathLst>
          </a:custGeom>
          <a:solidFill>
            <a:srgbClr val="3D6EC2"/>
          </a:solidFill>
        </p:spPr>
        <p:txBody>
          <a:bodyPr wrap="square" lIns="0" tIns="0" rIns="0" bIns="0" rtlCol="0"/>
          <a:lstStyle/>
          <a:p>
            <a:endParaRPr/>
          </a:p>
        </p:txBody>
      </p:sp>
      <p:sp>
        <p:nvSpPr>
          <p:cNvPr id="20" name="bg object 20"/>
          <p:cNvSpPr/>
          <p:nvPr/>
        </p:nvSpPr>
        <p:spPr>
          <a:xfrm>
            <a:off x="399" y="9718295"/>
            <a:ext cx="6142990" cy="568960"/>
          </a:xfrm>
          <a:custGeom>
            <a:avLst/>
            <a:gdLst/>
            <a:ahLst/>
            <a:cxnLst/>
            <a:rect l="l" t="t" r="r" b="b"/>
            <a:pathLst>
              <a:path w="6142990" h="568959">
                <a:moveTo>
                  <a:pt x="0" y="0"/>
                </a:moveTo>
                <a:lnTo>
                  <a:pt x="6142824" y="0"/>
                </a:lnTo>
                <a:lnTo>
                  <a:pt x="6142824" y="568704"/>
                </a:lnTo>
                <a:lnTo>
                  <a:pt x="0" y="568704"/>
                </a:lnTo>
                <a:lnTo>
                  <a:pt x="0" y="0"/>
                </a:lnTo>
                <a:close/>
              </a:path>
            </a:pathLst>
          </a:custGeom>
          <a:solidFill>
            <a:srgbClr val="004AAC"/>
          </a:solidFill>
        </p:spPr>
        <p:txBody>
          <a:bodyPr wrap="square" lIns="0" tIns="0" rIns="0" bIns="0" rtlCol="0"/>
          <a:lstStyle/>
          <a:p>
            <a:endParaRPr/>
          </a:p>
        </p:txBody>
      </p:sp>
      <p:sp>
        <p:nvSpPr>
          <p:cNvPr id="21" name="bg object 21"/>
          <p:cNvSpPr/>
          <p:nvPr/>
        </p:nvSpPr>
        <p:spPr>
          <a:xfrm>
            <a:off x="12599357" y="9718295"/>
            <a:ext cx="5686425" cy="568960"/>
          </a:xfrm>
          <a:custGeom>
            <a:avLst/>
            <a:gdLst/>
            <a:ahLst/>
            <a:cxnLst/>
            <a:rect l="l" t="t" r="r" b="b"/>
            <a:pathLst>
              <a:path w="5686425" h="568959">
                <a:moveTo>
                  <a:pt x="0" y="0"/>
                </a:moveTo>
                <a:lnTo>
                  <a:pt x="5685800" y="0"/>
                </a:lnTo>
                <a:lnTo>
                  <a:pt x="5685800" y="568704"/>
                </a:lnTo>
                <a:lnTo>
                  <a:pt x="0" y="568704"/>
                </a:lnTo>
                <a:lnTo>
                  <a:pt x="0" y="0"/>
                </a:lnTo>
                <a:close/>
              </a:path>
            </a:pathLst>
          </a:custGeom>
          <a:solidFill>
            <a:srgbClr val="4673C3"/>
          </a:solidFill>
        </p:spPr>
        <p:txBody>
          <a:bodyPr wrap="square" lIns="0" tIns="0" rIns="0" bIns="0" rtlCol="0"/>
          <a:lstStyle/>
          <a:p>
            <a:endParaRPr/>
          </a:p>
        </p:txBody>
      </p:sp>
      <p:sp>
        <p:nvSpPr>
          <p:cNvPr id="22" name="bg object 22"/>
          <p:cNvSpPr/>
          <p:nvPr/>
        </p:nvSpPr>
        <p:spPr>
          <a:xfrm>
            <a:off x="6581907" y="9718295"/>
            <a:ext cx="5667375" cy="568960"/>
          </a:xfrm>
          <a:custGeom>
            <a:avLst/>
            <a:gdLst/>
            <a:ahLst/>
            <a:cxnLst/>
            <a:rect l="l" t="t" r="r" b="b"/>
            <a:pathLst>
              <a:path w="5667375" h="568959">
                <a:moveTo>
                  <a:pt x="0" y="0"/>
                </a:moveTo>
                <a:lnTo>
                  <a:pt x="5666748" y="0"/>
                </a:lnTo>
                <a:lnTo>
                  <a:pt x="5666748" y="568704"/>
                </a:lnTo>
                <a:lnTo>
                  <a:pt x="0" y="568704"/>
                </a:lnTo>
                <a:lnTo>
                  <a:pt x="0" y="0"/>
                </a:lnTo>
                <a:close/>
              </a:path>
            </a:pathLst>
          </a:custGeom>
          <a:solidFill>
            <a:srgbClr val="4673C3"/>
          </a:solidFill>
        </p:spPr>
        <p:txBody>
          <a:bodyPr wrap="square" lIns="0" tIns="0" rIns="0" bIns="0" rtlCol="0"/>
          <a:lstStyle/>
          <a:p>
            <a:endParaRPr/>
          </a:p>
        </p:txBody>
      </p:sp>
      <p:sp>
        <p:nvSpPr>
          <p:cNvPr id="2" name="Holder 2"/>
          <p:cNvSpPr>
            <a:spLocks noGrp="1"/>
          </p:cNvSpPr>
          <p:nvPr>
            <p:ph type="ctrTitle"/>
          </p:nvPr>
        </p:nvSpPr>
        <p:spPr>
          <a:xfrm>
            <a:off x="2552593" y="1147584"/>
            <a:ext cx="13182813" cy="635000"/>
          </a:xfrm>
          <a:prstGeom prst="rect">
            <a:avLst/>
          </a:prstGeom>
        </p:spPr>
        <p:txBody>
          <a:bodyPr wrap="square" lIns="0" tIns="0" rIns="0" bIns="0">
            <a:spAutoFit/>
          </a:bodyPr>
          <a:lstStyle>
            <a:lvl1pPr>
              <a:defRPr b="0" i="0">
                <a:solidFill>
                  <a:schemeClr val="tx1"/>
                </a:solidFill>
              </a:defRPr>
            </a:lvl1pPr>
          </a:lstStyle>
          <a:p>
            <a:r>
              <a:rPr lang="fr-FR"/>
              <a:t>Modifiez le style du titre</a:t>
            </a:r>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r>
              <a:rPr lang="fr-FR"/>
              <a:t>Modifiez le style des sous-titres du masque</a:t>
            </a:r>
            <a:endParaRPr/>
          </a:p>
        </p:txBody>
      </p:sp>
      <p:sp>
        <p:nvSpPr>
          <p:cNvPr id="4" name="Holder 4"/>
          <p:cNvSpPr>
            <a:spLocks noGrp="1"/>
          </p:cNvSpPr>
          <p:nvPr>
            <p:ph type="ftr" sz="quarter" idx="5"/>
          </p:nvPr>
        </p:nvSpPr>
        <p:spPr/>
        <p:txBody>
          <a:bodyPr lIns="0" tIns="0" rIns="0" bIns="0"/>
          <a:lstStyle>
            <a:lvl1pPr>
              <a:defRPr sz="2000" b="1" i="0">
                <a:solidFill>
                  <a:schemeClr val="bg1"/>
                </a:solidFill>
                <a:latin typeface="Trebuchet MS"/>
                <a:cs typeface="Trebuchet MS"/>
              </a:defRPr>
            </a:lvl1pPr>
          </a:lstStyle>
          <a:p>
            <a:pPr marL="12700">
              <a:lnSpc>
                <a:spcPct val="100000"/>
              </a:lnSpc>
              <a:spcBef>
                <a:spcPts val="140"/>
              </a:spcBef>
            </a:pPr>
            <a:r>
              <a:rPr spc="45" dirty="0"/>
              <a:t>Licence:</a:t>
            </a:r>
            <a:r>
              <a:rPr spc="135" dirty="0"/>
              <a:t> </a:t>
            </a:r>
            <a:r>
              <a:rPr spc="140" dirty="0"/>
              <a:t>ISIR</a:t>
            </a:r>
          </a:p>
        </p:txBody>
      </p:sp>
      <p:sp>
        <p:nvSpPr>
          <p:cNvPr id="5" name="Holder 5"/>
          <p:cNvSpPr>
            <a:spLocks noGrp="1"/>
          </p:cNvSpPr>
          <p:nvPr>
            <p:ph type="dt" sz="half" idx="6"/>
          </p:nvPr>
        </p:nvSpPr>
        <p:spPr/>
        <p:txBody>
          <a:bodyPr lIns="0" tIns="0" rIns="0" bIns="0"/>
          <a:lstStyle>
            <a:lvl1pPr>
              <a:defRPr sz="2000" b="1" i="0">
                <a:solidFill>
                  <a:schemeClr val="bg1"/>
                </a:solidFill>
                <a:latin typeface="Trebuchet MS"/>
                <a:cs typeface="Trebuchet MS"/>
              </a:defRPr>
            </a:lvl1pPr>
          </a:lstStyle>
          <a:p>
            <a:pPr marL="12700">
              <a:lnSpc>
                <a:spcPct val="100000"/>
              </a:lnSpc>
              <a:spcBef>
                <a:spcPts val="140"/>
              </a:spcBef>
            </a:pPr>
            <a:r>
              <a:rPr spc="-15" dirty="0"/>
              <a:t>2022</a:t>
            </a:r>
            <a:r>
              <a:rPr spc="155" dirty="0"/>
              <a:t> </a:t>
            </a:r>
            <a:r>
              <a:rPr spc="-90" dirty="0"/>
              <a:t>/</a:t>
            </a:r>
            <a:r>
              <a:rPr spc="155" dirty="0"/>
              <a:t> </a:t>
            </a:r>
            <a:r>
              <a:rPr spc="-15" dirty="0"/>
              <a:t>2023</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re et contenu">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2B91D5"/>
                </a:solidFill>
                <a:latin typeface="Tahoma"/>
                <a:cs typeface="Tahoma"/>
              </a:defRPr>
            </a:lvl1pPr>
          </a:lstStyle>
          <a:p>
            <a:r>
              <a:rPr lang="fr-FR"/>
              <a:t>Modifiez le style du titre</a:t>
            </a:r>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pPr lvl="0"/>
            <a:r>
              <a:rPr lang="fr-FR"/>
              <a:t>Cliquez pour modifier les styles du texte du masque</a:t>
            </a:r>
          </a:p>
        </p:txBody>
      </p:sp>
      <p:sp>
        <p:nvSpPr>
          <p:cNvPr id="4" name="Holder 4"/>
          <p:cNvSpPr>
            <a:spLocks noGrp="1"/>
          </p:cNvSpPr>
          <p:nvPr>
            <p:ph type="ftr" sz="quarter" idx="5"/>
          </p:nvPr>
        </p:nvSpPr>
        <p:spPr/>
        <p:txBody>
          <a:bodyPr lIns="0" tIns="0" rIns="0" bIns="0"/>
          <a:lstStyle>
            <a:lvl1pPr>
              <a:defRPr sz="2000" b="1" i="0">
                <a:solidFill>
                  <a:schemeClr val="bg1"/>
                </a:solidFill>
                <a:latin typeface="Trebuchet MS"/>
                <a:cs typeface="Trebuchet MS"/>
              </a:defRPr>
            </a:lvl1pPr>
          </a:lstStyle>
          <a:p>
            <a:pPr marL="12700">
              <a:lnSpc>
                <a:spcPct val="100000"/>
              </a:lnSpc>
              <a:spcBef>
                <a:spcPts val="140"/>
              </a:spcBef>
            </a:pPr>
            <a:r>
              <a:rPr spc="45" dirty="0"/>
              <a:t>Licence:</a:t>
            </a:r>
            <a:r>
              <a:rPr spc="135" dirty="0"/>
              <a:t> </a:t>
            </a:r>
            <a:r>
              <a:rPr spc="140" dirty="0"/>
              <a:t>ISIR</a:t>
            </a:r>
          </a:p>
        </p:txBody>
      </p:sp>
      <p:sp>
        <p:nvSpPr>
          <p:cNvPr id="5" name="Holder 5"/>
          <p:cNvSpPr>
            <a:spLocks noGrp="1"/>
          </p:cNvSpPr>
          <p:nvPr>
            <p:ph type="dt" sz="half" idx="6"/>
          </p:nvPr>
        </p:nvSpPr>
        <p:spPr/>
        <p:txBody>
          <a:bodyPr lIns="0" tIns="0" rIns="0" bIns="0"/>
          <a:lstStyle>
            <a:lvl1pPr>
              <a:defRPr sz="2000" b="1" i="0">
                <a:solidFill>
                  <a:schemeClr val="bg1"/>
                </a:solidFill>
                <a:latin typeface="Trebuchet MS"/>
                <a:cs typeface="Trebuchet MS"/>
              </a:defRPr>
            </a:lvl1pPr>
          </a:lstStyle>
          <a:p>
            <a:pPr marL="12700">
              <a:lnSpc>
                <a:spcPct val="100000"/>
              </a:lnSpc>
              <a:spcBef>
                <a:spcPts val="140"/>
              </a:spcBef>
            </a:pPr>
            <a:r>
              <a:rPr spc="-15" dirty="0"/>
              <a:t>2022</a:t>
            </a:r>
            <a:r>
              <a:rPr spc="155" dirty="0"/>
              <a:t> </a:t>
            </a:r>
            <a:r>
              <a:rPr spc="-90" dirty="0"/>
              <a:t>/</a:t>
            </a:r>
            <a:r>
              <a:rPr spc="155" dirty="0"/>
              <a:t> </a:t>
            </a:r>
            <a:r>
              <a:rPr spc="-15" dirty="0"/>
              <a:t>2023</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2B91D5"/>
                </a:solidFill>
                <a:latin typeface="Tahoma"/>
                <a:cs typeface="Tahoma"/>
              </a:defRPr>
            </a:lvl1pPr>
          </a:lstStyle>
          <a:p>
            <a:r>
              <a:rPr lang="fr-FR"/>
              <a:t>Modifiez le style du titre</a:t>
            </a:r>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pPr lvl="0"/>
            <a:r>
              <a:rPr lang="fr-FR"/>
              <a:t>Cliquez pour modifier les styles du texte du masque</a:t>
            </a:r>
          </a:p>
        </p:txBody>
      </p:sp>
      <p:sp>
        <p:nvSpPr>
          <p:cNvPr id="4" name="Holder 4"/>
          <p:cNvSpPr>
            <a:spLocks noGrp="1"/>
          </p:cNvSpPr>
          <p:nvPr>
            <p:ph sz="half" idx="3"/>
          </p:nvPr>
        </p:nvSpPr>
        <p:spPr>
          <a:xfrm>
            <a:off x="9340490" y="2585684"/>
            <a:ext cx="7766684" cy="6540500"/>
          </a:xfrm>
          <a:prstGeom prst="rect">
            <a:avLst/>
          </a:prstGeom>
        </p:spPr>
        <p:txBody>
          <a:bodyPr wrap="square" lIns="0" tIns="0" rIns="0" bIns="0">
            <a:spAutoFit/>
          </a:bodyPr>
          <a:lstStyle>
            <a:lvl1pPr>
              <a:defRPr sz="1900" b="1" i="0">
                <a:solidFill>
                  <a:schemeClr val="tx1"/>
                </a:solidFill>
                <a:latin typeface="Arial"/>
                <a:cs typeface="Arial"/>
              </a:defRPr>
            </a:lvl1pPr>
          </a:lstStyle>
          <a:p>
            <a:pPr lvl="0"/>
            <a:r>
              <a:rPr lang="fr-FR"/>
              <a:t>Cliquez pour modifier les styles du texte du masque</a:t>
            </a:r>
          </a:p>
        </p:txBody>
      </p:sp>
      <p:sp>
        <p:nvSpPr>
          <p:cNvPr id="5" name="Holder 5"/>
          <p:cNvSpPr>
            <a:spLocks noGrp="1"/>
          </p:cNvSpPr>
          <p:nvPr>
            <p:ph type="ftr" sz="quarter" idx="5"/>
          </p:nvPr>
        </p:nvSpPr>
        <p:spPr/>
        <p:txBody>
          <a:bodyPr lIns="0" tIns="0" rIns="0" bIns="0"/>
          <a:lstStyle>
            <a:lvl1pPr>
              <a:defRPr sz="2000" b="1" i="0">
                <a:solidFill>
                  <a:schemeClr val="bg1"/>
                </a:solidFill>
                <a:latin typeface="Trebuchet MS"/>
                <a:cs typeface="Trebuchet MS"/>
              </a:defRPr>
            </a:lvl1pPr>
          </a:lstStyle>
          <a:p>
            <a:pPr marL="12700">
              <a:lnSpc>
                <a:spcPct val="100000"/>
              </a:lnSpc>
              <a:spcBef>
                <a:spcPts val="140"/>
              </a:spcBef>
            </a:pPr>
            <a:r>
              <a:rPr spc="45" dirty="0"/>
              <a:t>Licence:</a:t>
            </a:r>
            <a:r>
              <a:rPr spc="135" dirty="0"/>
              <a:t> </a:t>
            </a:r>
            <a:r>
              <a:rPr spc="140" dirty="0"/>
              <a:t>ISIR</a:t>
            </a:r>
          </a:p>
        </p:txBody>
      </p:sp>
      <p:sp>
        <p:nvSpPr>
          <p:cNvPr id="6" name="Holder 6"/>
          <p:cNvSpPr>
            <a:spLocks noGrp="1"/>
          </p:cNvSpPr>
          <p:nvPr>
            <p:ph type="dt" sz="half" idx="6"/>
          </p:nvPr>
        </p:nvSpPr>
        <p:spPr/>
        <p:txBody>
          <a:bodyPr lIns="0" tIns="0" rIns="0" bIns="0"/>
          <a:lstStyle>
            <a:lvl1pPr>
              <a:defRPr sz="2000" b="1" i="0">
                <a:solidFill>
                  <a:schemeClr val="bg1"/>
                </a:solidFill>
                <a:latin typeface="Trebuchet MS"/>
                <a:cs typeface="Trebuchet MS"/>
              </a:defRPr>
            </a:lvl1pPr>
          </a:lstStyle>
          <a:p>
            <a:pPr marL="12700">
              <a:lnSpc>
                <a:spcPct val="100000"/>
              </a:lnSpc>
              <a:spcBef>
                <a:spcPts val="140"/>
              </a:spcBef>
            </a:pPr>
            <a:r>
              <a:rPr spc="-15" dirty="0"/>
              <a:t>2022</a:t>
            </a:r>
            <a:r>
              <a:rPr spc="155" dirty="0"/>
              <a:t> </a:t>
            </a:r>
            <a:r>
              <a:rPr spc="-90" dirty="0"/>
              <a:t>/</a:t>
            </a:r>
            <a:r>
              <a:rPr spc="155" dirty="0"/>
              <a:t> </a:t>
            </a:r>
            <a:r>
              <a:rPr spc="-15" dirty="0"/>
              <a:t>2023</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seul">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2B91D5"/>
                </a:solidFill>
                <a:latin typeface="Tahoma"/>
                <a:cs typeface="Tahoma"/>
              </a:defRPr>
            </a:lvl1pPr>
          </a:lstStyle>
          <a:p>
            <a:r>
              <a:rPr lang="fr-FR"/>
              <a:t>Modifiez le style du titre</a:t>
            </a:r>
            <a:endParaRPr/>
          </a:p>
        </p:txBody>
      </p:sp>
      <p:sp>
        <p:nvSpPr>
          <p:cNvPr id="3" name="Holder 3"/>
          <p:cNvSpPr>
            <a:spLocks noGrp="1"/>
          </p:cNvSpPr>
          <p:nvPr>
            <p:ph type="ftr" sz="quarter" idx="5"/>
          </p:nvPr>
        </p:nvSpPr>
        <p:spPr/>
        <p:txBody>
          <a:bodyPr lIns="0" tIns="0" rIns="0" bIns="0"/>
          <a:lstStyle>
            <a:lvl1pPr>
              <a:defRPr sz="2000" b="1" i="0">
                <a:solidFill>
                  <a:schemeClr val="bg1"/>
                </a:solidFill>
                <a:latin typeface="Trebuchet MS"/>
                <a:cs typeface="Trebuchet MS"/>
              </a:defRPr>
            </a:lvl1pPr>
          </a:lstStyle>
          <a:p>
            <a:pPr marL="12700">
              <a:lnSpc>
                <a:spcPct val="100000"/>
              </a:lnSpc>
              <a:spcBef>
                <a:spcPts val="140"/>
              </a:spcBef>
            </a:pPr>
            <a:r>
              <a:rPr spc="45" dirty="0"/>
              <a:t>Licence:</a:t>
            </a:r>
            <a:r>
              <a:rPr spc="135" dirty="0"/>
              <a:t> </a:t>
            </a:r>
            <a:r>
              <a:rPr spc="140" dirty="0"/>
              <a:t>ISIR</a:t>
            </a:r>
          </a:p>
        </p:txBody>
      </p:sp>
      <p:sp>
        <p:nvSpPr>
          <p:cNvPr id="4" name="Holder 4"/>
          <p:cNvSpPr>
            <a:spLocks noGrp="1"/>
          </p:cNvSpPr>
          <p:nvPr>
            <p:ph type="dt" sz="half" idx="6"/>
          </p:nvPr>
        </p:nvSpPr>
        <p:spPr/>
        <p:txBody>
          <a:bodyPr lIns="0" tIns="0" rIns="0" bIns="0"/>
          <a:lstStyle>
            <a:lvl1pPr>
              <a:defRPr sz="2000" b="1" i="0">
                <a:solidFill>
                  <a:schemeClr val="bg1"/>
                </a:solidFill>
                <a:latin typeface="Trebuchet MS"/>
                <a:cs typeface="Trebuchet MS"/>
              </a:defRPr>
            </a:lvl1pPr>
          </a:lstStyle>
          <a:p>
            <a:pPr marL="12700">
              <a:lnSpc>
                <a:spcPct val="100000"/>
              </a:lnSpc>
              <a:spcBef>
                <a:spcPts val="140"/>
              </a:spcBef>
            </a:pPr>
            <a:r>
              <a:rPr spc="-15" dirty="0"/>
              <a:t>2022</a:t>
            </a:r>
            <a:r>
              <a:rPr spc="155" dirty="0"/>
              <a:t> </a:t>
            </a:r>
            <a:r>
              <a:rPr spc="-90" dirty="0"/>
              <a:t>/</a:t>
            </a:r>
            <a:r>
              <a:rPr spc="155" dirty="0"/>
              <a:t> </a:t>
            </a:r>
            <a:r>
              <a:rPr spc="-15" dirty="0"/>
              <a:t>2023</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Vide">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000" b="1" i="0">
                <a:solidFill>
                  <a:schemeClr val="bg1"/>
                </a:solidFill>
                <a:latin typeface="Trebuchet MS"/>
                <a:cs typeface="Trebuchet MS"/>
              </a:defRPr>
            </a:lvl1pPr>
          </a:lstStyle>
          <a:p>
            <a:pPr marL="12700">
              <a:lnSpc>
                <a:spcPct val="100000"/>
              </a:lnSpc>
              <a:spcBef>
                <a:spcPts val="140"/>
              </a:spcBef>
            </a:pPr>
            <a:r>
              <a:rPr spc="45" dirty="0"/>
              <a:t>Licence:</a:t>
            </a:r>
            <a:r>
              <a:rPr spc="135" dirty="0"/>
              <a:t> </a:t>
            </a:r>
            <a:r>
              <a:rPr spc="140" dirty="0"/>
              <a:t>ISIR</a:t>
            </a:r>
          </a:p>
        </p:txBody>
      </p:sp>
      <p:sp>
        <p:nvSpPr>
          <p:cNvPr id="3" name="Holder 3"/>
          <p:cNvSpPr>
            <a:spLocks noGrp="1"/>
          </p:cNvSpPr>
          <p:nvPr>
            <p:ph type="dt" sz="half" idx="6"/>
          </p:nvPr>
        </p:nvSpPr>
        <p:spPr/>
        <p:txBody>
          <a:bodyPr lIns="0" tIns="0" rIns="0" bIns="0"/>
          <a:lstStyle>
            <a:lvl1pPr>
              <a:defRPr sz="2000" b="1" i="0">
                <a:solidFill>
                  <a:schemeClr val="bg1"/>
                </a:solidFill>
                <a:latin typeface="Trebuchet MS"/>
                <a:cs typeface="Trebuchet MS"/>
              </a:defRPr>
            </a:lvl1pPr>
          </a:lstStyle>
          <a:p>
            <a:pPr marL="12700">
              <a:lnSpc>
                <a:spcPct val="100000"/>
              </a:lnSpc>
              <a:spcBef>
                <a:spcPts val="140"/>
              </a:spcBef>
            </a:pPr>
            <a:r>
              <a:rPr spc="-15" dirty="0"/>
              <a:t>2022</a:t>
            </a:r>
            <a:r>
              <a:rPr spc="155" dirty="0"/>
              <a:t> </a:t>
            </a:r>
            <a:r>
              <a:rPr spc="-90" dirty="0"/>
              <a:t>/</a:t>
            </a:r>
            <a:r>
              <a:rPr spc="155" dirty="0"/>
              <a:t> </a:t>
            </a:r>
            <a:r>
              <a:rPr spc="-15" dirty="0"/>
              <a:t>2023</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024925"/>
            <a:ext cx="2436495" cy="419100"/>
          </a:xfrm>
          <a:custGeom>
            <a:avLst/>
            <a:gdLst/>
            <a:ahLst/>
            <a:cxnLst/>
            <a:rect l="l" t="t" r="r" b="b"/>
            <a:pathLst>
              <a:path w="2436495" h="419100">
                <a:moveTo>
                  <a:pt x="0" y="419099"/>
                </a:moveTo>
                <a:lnTo>
                  <a:pt x="0" y="0"/>
                </a:lnTo>
                <a:lnTo>
                  <a:pt x="2436488" y="0"/>
                </a:lnTo>
                <a:lnTo>
                  <a:pt x="2436488" y="419099"/>
                </a:lnTo>
                <a:lnTo>
                  <a:pt x="0" y="419099"/>
                </a:lnTo>
                <a:close/>
              </a:path>
            </a:pathLst>
          </a:custGeom>
          <a:solidFill>
            <a:srgbClr val="D01717"/>
          </a:solidFill>
        </p:spPr>
        <p:txBody>
          <a:bodyPr wrap="square" lIns="0" tIns="0" rIns="0" bIns="0" rtlCol="0"/>
          <a:lstStyle/>
          <a:p>
            <a:endParaRPr/>
          </a:p>
        </p:txBody>
      </p:sp>
      <p:sp>
        <p:nvSpPr>
          <p:cNvPr id="2" name="Holder 2"/>
          <p:cNvSpPr>
            <a:spLocks noGrp="1"/>
          </p:cNvSpPr>
          <p:nvPr>
            <p:ph type="title"/>
          </p:nvPr>
        </p:nvSpPr>
        <p:spPr>
          <a:xfrm>
            <a:off x="4538933" y="872747"/>
            <a:ext cx="9210133" cy="635000"/>
          </a:xfrm>
          <a:prstGeom prst="rect">
            <a:avLst/>
          </a:prstGeom>
        </p:spPr>
        <p:txBody>
          <a:bodyPr wrap="square" lIns="0" tIns="0" rIns="0" bIns="0">
            <a:spAutoFit/>
          </a:bodyPr>
          <a:lstStyle>
            <a:lvl1pPr>
              <a:defRPr sz="4000" b="1" i="0">
                <a:solidFill>
                  <a:srgbClr val="2B91D5"/>
                </a:solidFill>
                <a:latin typeface="Tahoma"/>
                <a:cs typeface="Tahoma"/>
              </a:defRPr>
            </a:lvl1pPr>
          </a:lstStyle>
          <a:p>
            <a:endParaRPr/>
          </a:p>
        </p:txBody>
      </p:sp>
      <p:sp>
        <p:nvSpPr>
          <p:cNvPr id="3" name="Holder 3"/>
          <p:cNvSpPr>
            <a:spLocks noGrp="1"/>
          </p:cNvSpPr>
          <p:nvPr>
            <p:ph type="body" idx="1"/>
          </p:nvPr>
        </p:nvSpPr>
        <p:spPr>
          <a:xfrm>
            <a:off x="4190002" y="3426654"/>
            <a:ext cx="11096625" cy="530288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224533" y="9846375"/>
            <a:ext cx="1691639" cy="358140"/>
          </a:xfrm>
          <a:prstGeom prst="rect">
            <a:avLst/>
          </a:prstGeom>
        </p:spPr>
        <p:txBody>
          <a:bodyPr wrap="square" lIns="0" tIns="0" rIns="0" bIns="0">
            <a:spAutoFit/>
          </a:bodyPr>
          <a:lstStyle>
            <a:lvl1pPr>
              <a:defRPr sz="2000" b="1" i="0">
                <a:solidFill>
                  <a:schemeClr val="bg1"/>
                </a:solidFill>
                <a:latin typeface="Trebuchet MS"/>
                <a:cs typeface="Trebuchet MS"/>
              </a:defRPr>
            </a:lvl1pPr>
          </a:lstStyle>
          <a:p>
            <a:pPr marL="12700">
              <a:lnSpc>
                <a:spcPct val="100000"/>
              </a:lnSpc>
              <a:spcBef>
                <a:spcPts val="140"/>
              </a:spcBef>
            </a:pPr>
            <a:r>
              <a:rPr spc="45" dirty="0"/>
              <a:t>Licence:</a:t>
            </a:r>
            <a:r>
              <a:rPr spc="135" dirty="0"/>
              <a:t> </a:t>
            </a:r>
            <a:r>
              <a:rPr spc="140" dirty="0"/>
              <a:t>ISIR</a:t>
            </a:r>
          </a:p>
        </p:txBody>
      </p:sp>
      <p:sp>
        <p:nvSpPr>
          <p:cNvPr id="5" name="Holder 5"/>
          <p:cNvSpPr>
            <a:spLocks noGrp="1"/>
          </p:cNvSpPr>
          <p:nvPr>
            <p:ph type="dt" sz="half" idx="6"/>
          </p:nvPr>
        </p:nvSpPr>
        <p:spPr>
          <a:xfrm>
            <a:off x="14695140" y="9855900"/>
            <a:ext cx="1497330" cy="358140"/>
          </a:xfrm>
          <a:prstGeom prst="rect">
            <a:avLst/>
          </a:prstGeom>
        </p:spPr>
        <p:txBody>
          <a:bodyPr wrap="square" lIns="0" tIns="0" rIns="0" bIns="0">
            <a:spAutoFit/>
          </a:bodyPr>
          <a:lstStyle>
            <a:lvl1pPr>
              <a:defRPr sz="2000" b="1" i="0">
                <a:solidFill>
                  <a:schemeClr val="bg1"/>
                </a:solidFill>
                <a:latin typeface="Trebuchet MS"/>
                <a:cs typeface="Trebuchet MS"/>
              </a:defRPr>
            </a:lvl1pPr>
          </a:lstStyle>
          <a:p>
            <a:pPr marL="12700">
              <a:lnSpc>
                <a:spcPct val="100000"/>
              </a:lnSpc>
              <a:spcBef>
                <a:spcPts val="140"/>
              </a:spcBef>
            </a:pPr>
            <a:r>
              <a:rPr spc="-15" dirty="0"/>
              <a:t>2022</a:t>
            </a:r>
            <a:r>
              <a:rPr spc="155" dirty="0"/>
              <a:t> </a:t>
            </a:r>
            <a:r>
              <a:rPr spc="-90" dirty="0"/>
              <a:t>/</a:t>
            </a:r>
            <a:r>
              <a:rPr spc="155" dirty="0"/>
              <a:t> </a:t>
            </a:r>
            <a:r>
              <a:rPr spc="-15" dirty="0"/>
              <a:t>2023</a:t>
            </a:r>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6095" cy="2499995"/>
            <a:chOff x="0" y="0"/>
            <a:chExt cx="18286095" cy="2499995"/>
          </a:xfrm>
        </p:grpSpPr>
        <p:pic>
          <p:nvPicPr>
            <p:cNvPr id="3" name="object 3"/>
            <p:cNvPicPr/>
            <p:nvPr/>
          </p:nvPicPr>
          <p:blipFill>
            <a:blip r:embed="rId2" cstate="print"/>
            <a:stretch>
              <a:fillRect/>
            </a:stretch>
          </p:blipFill>
          <p:spPr>
            <a:xfrm>
              <a:off x="0" y="0"/>
              <a:ext cx="4851045" cy="2498289"/>
            </a:xfrm>
            <a:prstGeom prst="rect">
              <a:avLst/>
            </a:prstGeom>
          </p:spPr>
        </p:pic>
        <p:sp>
          <p:nvSpPr>
            <p:cNvPr id="4" name="object 4"/>
            <p:cNvSpPr/>
            <p:nvPr/>
          </p:nvSpPr>
          <p:spPr>
            <a:xfrm>
              <a:off x="2950668" y="1910955"/>
              <a:ext cx="15335885" cy="247650"/>
            </a:xfrm>
            <a:custGeom>
              <a:avLst/>
              <a:gdLst/>
              <a:ahLst/>
              <a:cxnLst/>
              <a:rect l="l" t="t" r="r" b="b"/>
              <a:pathLst>
                <a:path w="15335885" h="247650">
                  <a:moveTo>
                    <a:pt x="0" y="0"/>
                  </a:moveTo>
                  <a:lnTo>
                    <a:pt x="15335396" y="0"/>
                  </a:lnTo>
                  <a:lnTo>
                    <a:pt x="15335396" y="247649"/>
                  </a:lnTo>
                  <a:lnTo>
                    <a:pt x="0" y="247649"/>
                  </a:lnTo>
                  <a:lnTo>
                    <a:pt x="0" y="0"/>
                  </a:lnTo>
                  <a:close/>
                </a:path>
              </a:pathLst>
            </a:custGeom>
            <a:solidFill>
              <a:srgbClr val="3D6EC2"/>
            </a:solidFill>
          </p:spPr>
          <p:txBody>
            <a:bodyPr wrap="square" lIns="0" tIns="0" rIns="0" bIns="0" rtlCol="0"/>
            <a:lstStyle/>
            <a:p>
              <a:endParaRPr/>
            </a:p>
          </p:txBody>
        </p:sp>
        <p:sp>
          <p:nvSpPr>
            <p:cNvPr id="5" name="object 5"/>
            <p:cNvSpPr/>
            <p:nvPr/>
          </p:nvSpPr>
          <p:spPr>
            <a:xfrm>
              <a:off x="0" y="1910955"/>
              <a:ext cx="2648585" cy="589280"/>
            </a:xfrm>
            <a:custGeom>
              <a:avLst/>
              <a:gdLst/>
              <a:ahLst/>
              <a:cxnLst/>
              <a:rect l="l" t="t" r="r" b="b"/>
              <a:pathLst>
                <a:path w="2648585" h="589280">
                  <a:moveTo>
                    <a:pt x="2648115" y="341337"/>
                  </a:moveTo>
                  <a:lnTo>
                    <a:pt x="0" y="341337"/>
                  </a:lnTo>
                  <a:lnTo>
                    <a:pt x="0" y="588987"/>
                  </a:lnTo>
                  <a:lnTo>
                    <a:pt x="2648115" y="588987"/>
                  </a:lnTo>
                  <a:lnTo>
                    <a:pt x="2648115" y="341337"/>
                  </a:lnTo>
                  <a:close/>
                </a:path>
                <a:path w="2648585" h="589280">
                  <a:moveTo>
                    <a:pt x="2648115" y="0"/>
                  </a:moveTo>
                  <a:lnTo>
                    <a:pt x="0" y="0"/>
                  </a:lnTo>
                  <a:lnTo>
                    <a:pt x="0" y="247650"/>
                  </a:lnTo>
                  <a:lnTo>
                    <a:pt x="2648115" y="247650"/>
                  </a:lnTo>
                  <a:lnTo>
                    <a:pt x="2648115" y="0"/>
                  </a:lnTo>
                  <a:close/>
                </a:path>
              </a:pathLst>
            </a:custGeom>
            <a:solidFill>
              <a:srgbClr val="D01717"/>
            </a:solidFill>
          </p:spPr>
          <p:txBody>
            <a:bodyPr wrap="square" lIns="0" tIns="0" rIns="0" bIns="0" rtlCol="0"/>
            <a:lstStyle/>
            <a:p>
              <a:endParaRPr/>
            </a:p>
          </p:txBody>
        </p:sp>
        <p:sp>
          <p:nvSpPr>
            <p:cNvPr id="6" name="object 6"/>
            <p:cNvSpPr/>
            <p:nvPr/>
          </p:nvSpPr>
          <p:spPr>
            <a:xfrm>
              <a:off x="2950668" y="2252285"/>
              <a:ext cx="15335885" cy="247650"/>
            </a:xfrm>
            <a:custGeom>
              <a:avLst/>
              <a:gdLst/>
              <a:ahLst/>
              <a:cxnLst/>
              <a:rect l="l" t="t" r="r" b="b"/>
              <a:pathLst>
                <a:path w="15335885" h="247650">
                  <a:moveTo>
                    <a:pt x="0" y="0"/>
                  </a:moveTo>
                  <a:lnTo>
                    <a:pt x="15335396" y="0"/>
                  </a:lnTo>
                  <a:lnTo>
                    <a:pt x="15335396" y="247649"/>
                  </a:lnTo>
                  <a:lnTo>
                    <a:pt x="0" y="247649"/>
                  </a:lnTo>
                  <a:lnTo>
                    <a:pt x="0" y="0"/>
                  </a:lnTo>
                  <a:close/>
                </a:path>
              </a:pathLst>
            </a:custGeom>
            <a:solidFill>
              <a:srgbClr val="3D6EC2"/>
            </a:solidFill>
          </p:spPr>
          <p:txBody>
            <a:bodyPr wrap="square" lIns="0" tIns="0" rIns="0" bIns="0" rtlCol="0"/>
            <a:lstStyle/>
            <a:p>
              <a:endParaRPr/>
            </a:p>
          </p:txBody>
        </p:sp>
      </p:grpSp>
      <p:sp>
        <p:nvSpPr>
          <p:cNvPr id="8" name="object 8"/>
          <p:cNvSpPr/>
          <p:nvPr/>
        </p:nvSpPr>
        <p:spPr>
          <a:xfrm>
            <a:off x="3014195" y="2795210"/>
            <a:ext cx="15274290" cy="1314450"/>
          </a:xfrm>
          <a:custGeom>
            <a:avLst/>
            <a:gdLst/>
            <a:ahLst/>
            <a:cxnLst/>
            <a:rect l="l" t="t" r="r" b="b"/>
            <a:pathLst>
              <a:path w="15274290" h="1314450">
                <a:moveTo>
                  <a:pt x="0" y="0"/>
                </a:moveTo>
                <a:lnTo>
                  <a:pt x="15273803" y="0"/>
                </a:lnTo>
                <a:lnTo>
                  <a:pt x="15273803" y="1314449"/>
                </a:lnTo>
                <a:lnTo>
                  <a:pt x="0" y="1314449"/>
                </a:lnTo>
                <a:lnTo>
                  <a:pt x="0" y="0"/>
                </a:lnTo>
                <a:close/>
              </a:path>
            </a:pathLst>
          </a:custGeom>
          <a:solidFill>
            <a:srgbClr val="3D6EC2"/>
          </a:solidFill>
        </p:spPr>
        <p:txBody>
          <a:bodyPr wrap="square" lIns="0" tIns="0" rIns="0" bIns="0" rtlCol="0"/>
          <a:lstStyle/>
          <a:p>
            <a:endParaRPr/>
          </a:p>
        </p:txBody>
      </p:sp>
      <p:sp>
        <p:nvSpPr>
          <p:cNvPr id="9" name="object 9"/>
          <p:cNvSpPr txBox="1">
            <a:spLocks noGrp="1"/>
          </p:cNvSpPr>
          <p:nvPr>
            <p:ph type="title"/>
          </p:nvPr>
        </p:nvSpPr>
        <p:spPr>
          <a:xfrm>
            <a:off x="4607496" y="3074963"/>
            <a:ext cx="11377264" cy="628377"/>
          </a:xfrm>
          <a:prstGeom prst="rect">
            <a:avLst/>
          </a:prstGeom>
        </p:spPr>
        <p:txBody>
          <a:bodyPr vert="horz" wrap="square" lIns="0" tIns="12700" rIns="0" bIns="0" rtlCol="0">
            <a:spAutoFit/>
          </a:bodyPr>
          <a:lstStyle/>
          <a:p>
            <a:pPr algn="ctr"/>
            <a:r>
              <a:rPr lang="fr-FR" sz="4000" b="1" spc="-15" dirty="0">
                <a:solidFill>
                  <a:srgbClr val="FFFFFF"/>
                </a:solidFill>
                <a:latin typeface="Trebuchet MS"/>
              </a:rPr>
              <a:t>Programmation Orient</a:t>
            </a:r>
            <a:r>
              <a:rPr lang="ar-MA" sz="4000" b="1" spc="-15" dirty="0">
                <a:solidFill>
                  <a:srgbClr val="FFFFFF"/>
                </a:solidFill>
                <a:latin typeface="Trebuchet MS"/>
              </a:rPr>
              <a:t>é</a:t>
            </a:r>
            <a:r>
              <a:rPr lang="en-US" sz="4000" b="1" spc="-15" dirty="0">
                <a:solidFill>
                  <a:srgbClr val="FFFFFF"/>
                </a:solidFill>
                <a:latin typeface="Trebuchet MS"/>
              </a:rPr>
              <a:t>e </a:t>
            </a:r>
            <a:r>
              <a:rPr lang="en-US" sz="4000" b="1" spc="-15" dirty="0" err="1">
                <a:solidFill>
                  <a:srgbClr val="FFFFFF"/>
                </a:solidFill>
                <a:latin typeface="Trebuchet MS"/>
              </a:rPr>
              <a:t>Objet</a:t>
            </a:r>
            <a:r>
              <a:rPr lang="fr-FR" sz="4000" b="1" spc="-15" dirty="0">
                <a:solidFill>
                  <a:srgbClr val="FFFFFF"/>
                </a:solidFill>
                <a:latin typeface="Trebuchet MS"/>
              </a:rPr>
              <a:t> (java) cours</a:t>
            </a:r>
          </a:p>
        </p:txBody>
      </p:sp>
      <p:sp>
        <p:nvSpPr>
          <p:cNvPr id="10" name="object 10"/>
          <p:cNvSpPr/>
          <p:nvPr/>
        </p:nvSpPr>
        <p:spPr>
          <a:xfrm>
            <a:off x="0" y="2795210"/>
            <a:ext cx="2953385" cy="1314450"/>
          </a:xfrm>
          <a:custGeom>
            <a:avLst/>
            <a:gdLst/>
            <a:ahLst/>
            <a:cxnLst/>
            <a:rect l="l" t="t" r="r" b="b"/>
            <a:pathLst>
              <a:path w="2953385" h="1314450">
                <a:moveTo>
                  <a:pt x="0" y="0"/>
                </a:moveTo>
                <a:lnTo>
                  <a:pt x="2952762" y="0"/>
                </a:lnTo>
                <a:lnTo>
                  <a:pt x="2952762" y="1314449"/>
                </a:lnTo>
                <a:lnTo>
                  <a:pt x="0" y="1314449"/>
                </a:lnTo>
                <a:lnTo>
                  <a:pt x="0" y="0"/>
                </a:lnTo>
                <a:close/>
              </a:path>
            </a:pathLst>
          </a:custGeom>
          <a:solidFill>
            <a:srgbClr val="D01717"/>
          </a:solidFill>
        </p:spPr>
        <p:txBody>
          <a:bodyPr wrap="square" lIns="0" tIns="0" rIns="0" bIns="0" rtlCol="0"/>
          <a:lstStyle/>
          <a:p>
            <a:endParaRPr/>
          </a:p>
        </p:txBody>
      </p:sp>
      <p:sp>
        <p:nvSpPr>
          <p:cNvPr id="11" name="object 11"/>
          <p:cNvSpPr txBox="1"/>
          <p:nvPr/>
        </p:nvSpPr>
        <p:spPr>
          <a:xfrm>
            <a:off x="157924" y="3201610"/>
            <a:ext cx="2054225" cy="482600"/>
          </a:xfrm>
          <a:prstGeom prst="rect">
            <a:avLst/>
          </a:prstGeom>
        </p:spPr>
        <p:txBody>
          <a:bodyPr vert="horz" wrap="square" lIns="0" tIns="12700" rIns="0" bIns="0" rtlCol="0">
            <a:spAutoFit/>
          </a:bodyPr>
          <a:lstStyle/>
          <a:p>
            <a:pPr marL="12700">
              <a:lnSpc>
                <a:spcPct val="100000"/>
              </a:lnSpc>
              <a:spcBef>
                <a:spcPts val="100"/>
              </a:spcBef>
            </a:pPr>
            <a:r>
              <a:rPr sz="3000" b="1" spc="-114" dirty="0">
                <a:solidFill>
                  <a:srgbClr val="FFFFFF"/>
                </a:solidFill>
                <a:latin typeface="Trebuchet MS"/>
                <a:cs typeface="Trebuchet MS"/>
              </a:rPr>
              <a:t>C</a:t>
            </a:r>
            <a:r>
              <a:rPr sz="3000" b="1" spc="-60" dirty="0">
                <a:solidFill>
                  <a:srgbClr val="FFFFFF"/>
                </a:solidFill>
                <a:latin typeface="Trebuchet MS"/>
                <a:cs typeface="Trebuchet MS"/>
              </a:rPr>
              <a:t>o</a:t>
            </a:r>
            <a:r>
              <a:rPr sz="3000" b="1" spc="-120" dirty="0">
                <a:solidFill>
                  <a:srgbClr val="FFFFFF"/>
                </a:solidFill>
                <a:latin typeface="Trebuchet MS"/>
                <a:cs typeface="Trebuchet MS"/>
              </a:rPr>
              <a:t>u</a:t>
            </a:r>
            <a:r>
              <a:rPr sz="3000" b="1" spc="-200" dirty="0">
                <a:solidFill>
                  <a:srgbClr val="FFFFFF"/>
                </a:solidFill>
                <a:latin typeface="Trebuchet MS"/>
                <a:cs typeface="Trebuchet MS"/>
              </a:rPr>
              <a:t>r</a:t>
            </a:r>
            <a:r>
              <a:rPr sz="3000" b="1" spc="-15" dirty="0">
                <a:solidFill>
                  <a:srgbClr val="FFFFFF"/>
                </a:solidFill>
                <a:latin typeface="Trebuchet MS"/>
                <a:cs typeface="Trebuchet MS"/>
              </a:rPr>
              <a:t>s</a:t>
            </a:r>
            <a:r>
              <a:rPr sz="3000" b="1" spc="-220" dirty="0">
                <a:solidFill>
                  <a:srgbClr val="FFFFFF"/>
                </a:solidFill>
                <a:latin typeface="Trebuchet MS"/>
                <a:cs typeface="Trebuchet MS"/>
              </a:rPr>
              <a:t>e</a:t>
            </a:r>
            <a:r>
              <a:rPr sz="3000" b="1" spc="-305" dirty="0">
                <a:solidFill>
                  <a:srgbClr val="FFFFFF"/>
                </a:solidFill>
                <a:latin typeface="Trebuchet MS"/>
                <a:cs typeface="Trebuchet MS"/>
              </a:rPr>
              <a:t> </a:t>
            </a:r>
            <a:r>
              <a:rPr sz="3000" b="1" spc="-50" dirty="0">
                <a:solidFill>
                  <a:srgbClr val="FFFFFF"/>
                </a:solidFill>
                <a:latin typeface="Trebuchet MS"/>
                <a:cs typeface="Trebuchet MS"/>
              </a:rPr>
              <a:t>N</a:t>
            </a:r>
            <a:r>
              <a:rPr sz="3000" b="1" spc="-735" dirty="0">
                <a:solidFill>
                  <a:srgbClr val="FFFFFF"/>
                </a:solidFill>
                <a:latin typeface="Trebuchet MS"/>
                <a:cs typeface="Trebuchet MS"/>
              </a:rPr>
              <a:t>°</a:t>
            </a:r>
            <a:r>
              <a:rPr sz="3000" b="1" spc="-305" dirty="0">
                <a:solidFill>
                  <a:srgbClr val="FFFFFF"/>
                </a:solidFill>
                <a:latin typeface="Trebuchet MS"/>
                <a:cs typeface="Trebuchet MS"/>
              </a:rPr>
              <a:t> </a:t>
            </a:r>
            <a:r>
              <a:rPr lang="fr-FR" sz="3000" b="1" spc="-240" dirty="0">
                <a:solidFill>
                  <a:srgbClr val="FFFFFF"/>
                </a:solidFill>
                <a:latin typeface="Trebuchet MS"/>
                <a:cs typeface="Trebuchet MS"/>
              </a:rPr>
              <a:t>2</a:t>
            </a:r>
            <a:r>
              <a:rPr sz="3000" b="1" spc="-305" dirty="0">
                <a:solidFill>
                  <a:srgbClr val="FFFFFF"/>
                </a:solidFill>
                <a:latin typeface="Trebuchet MS"/>
                <a:cs typeface="Trebuchet MS"/>
              </a:rPr>
              <a:t> </a:t>
            </a:r>
            <a:r>
              <a:rPr sz="3000" b="1" spc="-310" dirty="0">
                <a:solidFill>
                  <a:srgbClr val="FFFFFF"/>
                </a:solidFill>
                <a:latin typeface="Trebuchet MS"/>
                <a:cs typeface="Trebuchet MS"/>
              </a:rPr>
              <a:t>:</a:t>
            </a:r>
            <a:endParaRPr sz="3000" dirty="0">
              <a:latin typeface="Trebuchet MS"/>
              <a:cs typeface="Trebuchet MS"/>
            </a:endParaRPr>
          </a:p>
        </p:txBody>
      </p:sp>
      <p:sp>
        <p:nvSpPr>
          <p:cNvPr id="13" name="object 13"/>
          <p:cNvSpPr/>
          <p:nvPr/>
        </p:nvSpPr>
        <p:spPr>
          <a:xfrm>
            <a:off x="1787" y="8284610"/>
            <a:ext cx="15335885" cy="247650"/>
          </a:xfrm>
          <a:custGeom>
            <a:avLst/>
            <a:gdLst/>
            <a:ahLst/>
            <a:cxnLst/>
            <a:rect l="l" t="t" r="r" b="b"/>
            <a:pathLst>
              <a:path w="15335885" h="247650">
                <a:moveTo>
                  <a:pt x="15335396" y="247649"/>
                </a:moveTo>
                <a:lnTo>
                  <a:pt x="0" y="247649"/>
                </a:lnTo>
                <a:lnTo>
                  <a:pt x="0" y="0"/>
                </a:lnTo>
                <a:lnTo>
                  <a:pt x="15335396" y="0"/>
                </a:lnTo>
                <a:lnTo>
                  <a:pt x="15335396" y="247649"/>
                </a:lnTo>
                <a:close/>
              </a:path>
            </a:pathLst>
          </a:custGeom>
          <a:solidFill>
            <a:srgbClr val="3D6EC2"/>
          </a:solidFill>
        </p:spPr>
        <p:txBody>
          <a:bodyPr wrap="square" lIns="0" tIns="0" rIns="0" bIns="0" rtlCol="0"/>
          <a:lstStyle/>
          <a:p>
            <a:endParaRPr/>
          </a:p>
        </p:txBody>
      </p:sp>
      <p:sp>
        <p:nvSpPr>
          <p:cNvPr id="14" name="object 14"/>
          <p:cNvSpPr/>
          <p:nvPr/>
        </p:nvSpPr>
        <p:spPr>
          <a:xfrm>
            <a:off x="15639823" y="8284610"/>
            <a:ext cx="2648585" cy="247650"/>
          </a:xfrm>
          <a:custGeom>
            <a:avLst/>
            <a:gdLst/>
            <a:ahLst/>
            <a:cxnLst/>
            <a:rect l="l" t="t" r="r" b="b"/>
            <a:pathLst>
              <a:path w="2648584" h="247650">
                <a:moveTo>
                  <a:pt x="2648175" y="0"/>
                </a:moveTo>
                <a:lnTo>
                  <a:pt x="2648175" y="247649"/>
                </a:lnTo>
                <a:lnTo>
                  <a:pt x="0" y="247649"/>
                </a:lnTo>
                <a:lnTo>
                  <a:pt x="0" y="0"/>
                </a:lnTo>
                <a:lnTo>
                  <a:pt x="2648175" y="0"/>
                </a:lnTo>
                <a:close/>
              </a:path>
            </a:pathLst>
          </a:custGeom>
          <a:solidFill>
            <a:srgbClr val="D01717"/>
          </a:solidFill>
        </p:spPr>
        <p:txBody>
          <a:bodyPr wrap="square" lIns="0" tIns="0" rIns="0" bIns="0" rtlCol="0"/>
          <a:lstStyle/>
          <a:p>
            <a:endParaRPr/>
          </a:p>
        </p:txBody>
      </p:sp>
      <p:sp>
        <p:nvSpPr>
          <p:cNvPr id="15" name="object 15"/>
          <p:cNvSpPr/>
          <p:nvPr/>
        </p:nvSpPr>
        <p:spPr>
          <a:xfrm>
            <a:off x="15639823" y="7612852"/>
            <a:ext cx="2648585" cy="247650"/>
          </a:xfrm>
          <a:custGeom>
            <a:avLst/>
            <a:gdLst/>
            <a:ahLst/>
            <a:cxnLst/>
            <a:rect l="l" t="t" r="r" b="b"/>
            <a:pathLst>
              <a:path w="2648584" h="247650">
                <a:moveTo>
                  <a:pt x="2648175" y="0"/>
                </a:moveTo>
                <a:lnTo>
                  <a:pt x="2648175" y="247649"/>
                </a:lnTo>
                <a:lnTo>
                  <a:pt x="0" y="247649"/>
                </a:lnTo>
                <a:lnTo>
                  <a:pt x="0" y="0"/>
                </a:lnTo>
                <a:lnTo>
                  <a:pt x="2648175" y="0"/>
                </a:lnTo>
                <a:close/>
              </a:path>
            </a:pathLst>
          </a:custGeom>
          <a:solidFill>
            <a:srgbClr val="D01717"/>
          </a:solidFill>
        </p:spPr>
        <p:txBody>
          <a:bodyPr wrap="square" lIns="0" tIns="0" rIns="0" bIns="0" rtlCol="0"/>
          <a:lstStyle/>
          <a:p>
            <a:endParaRPr/>
          </a:p>
        </p:txBody>
      </p:sp>
      <p:sp>
        <p:nvSpPr>
          <p:cNvPr id="16" name="object 16"/>
          <p:cNvSpPr/>
          <p:nvPr/>
        </p:nvSpPr>
        <p:spPr>
          <a:xfrm>
            <a:off x="1787" y="7612852"/>
            <a:ext cx="15335885" cy="247650"/>
          </a:xfrm>
          <a:custGeom>
            <a:avLst/>
            <a:gdLst/>
            <a:ahLst/>
            <a:cxnLst/>
            <a:rect l="l" t="t" r="r" b="b"/>
            <a:pathLst>
              <a:path w="15335885" h="247650">
                <a:moveTo>
                  <a:pt x="15335396" y="247649"/>
                </a:moveTo>
                <a:lnTo>
                  <a:pt x="0" y="247649"/>
                </a:lnTo>
                <a:lnTo>
                  <a:pt x="0" y="0"/>
                </a:lnTo>
                <a:lnTo>
                  <a:pt x="15335396" y="0"/>
                </a:lnTo>
                <a:lnTo>
                  <a:pt x="15335396" y="247649"/>
                </a:lnTo>
                <a:close/>
              </a:path>
            </a:pathLst>
          </a:custGeom>
          <a:solidFill>
            <a:srgbClr val="3D6EC2"/>
          </a:solidFill>
        </p:spPr>
        <p:txBody>
          <a:bodyPr wrap="square" lIns="0" tIns="0" rIns="0" bIns="0" rtlCol="0"/>
          <a:lstStyle/>
          <a:p>
            <a:endParaRPr/>
          </a:p>
        </p:txBody>
      </p:sp>
      <p:sp>
        <p:nvSpPr>
          <p:cNvPr id="19" name="object 19"/>
          <p:cNvSpPr/>
          <p:nvPr/>
        </p:nvSpPr>
        <p:spPr>
          <a:xfrm>
            <a:off x="12332793" y="8808915"/>
            <a:ext cx="5953760" cy="1485900"/>
          </a:xfrm>
          <a:custGeom>
            <a:avLst/>
            <a:gdLst/>
            <a:ahLst/>
            <a:cxnLst/>
            <a:rect l="l" t="t" r="r" b="b"/>
            <a:pathLst>
              <a:path w="5953759" h="1485900">
                <a:moveTo>
                  <a:pt x="0" y="0"/>
                </a:moveTo>
                <a:lnTo>
                  <a:pt x="5953692" y="0"/>
                </a:lnTo>
                <a:lnTo>
                  <a:pt x="5953692" y="1485891"/>
                </a:lnTo>
                <a:lnTo>
                  <a:pt x="0" y="1485891"/>
                </a:lnTo>
                <a:lnTo>
                  <a:pt x="0" y="0"/>
                </a:lnTo>
                <a:close/>
              </a:path>
            </a:pathLst>
          </a:custGeom>
          <a:solidFill>
            <a:srgbClr val="4673C3"/>
          </a:solidFill>
        </p:spPr>
        <p:txBody>
          <a:bodyPr wrap="square" lIns="0" tIns="0" rIns="0" bIns="0" rtlCol="0"/>
          <a:lstStyle/>
          <a:p>
            <a:endParaRPr/>
          </a:p>
        </p:txBody>
      </p:sp>
      <p:sp>
        <p:nvSpPr>
          <p:cNvPr id="20" name="object 20"/>
          <p:cNvSpPr txBox="1"/>
          <p:nvPr/>
        </p:nvSpPr>
        <p:spPr>
          <a:xfrm>
            <a:off x="14386893" y="9273671"/>
            <a:ext cx="2233295" cy="482600"/>
          </a:xfrm>
          <a:prstGeom prst="rect">
            <a:avLst/>
          </a:prstGeom>
        </p:spPr>
        <p:txBody>
          <a:bodyPr vert="horz" wrap="square" lIns="0" tIns="12700" rIns="0" bIns="0" rtlCol="0">
            <a:spAutoFit/>
          </a:bodyPr>
          <a:lstStyle/>
          <a:p>
            <a:pPr marL="12700">
              <a:lnSpc>
                <a:spcPct val="100000"/>
              </a:lnSpc>
              <a:spcBef>
                <a:spcPts val="100"/>
              </a:spcBef>
            </a:pPr>
            <a:r>
              <a:rPr sz="3000" b="1" spc="-15" dirty="0">
                <a:solidFill>
                  <a:srgbClr val="FFFFFF"/>
                </a:solidFill>
                <a:latin typeface="Trebuchet MS"/>
                <a:cs typeface="Trebuchet MS"/>
              </a:rPr>
              <a:t>202</a:t>
            </a:r>
            <a:r>
              <a:rPr lang="fr-FR" sz="3000" b="1" spc="-15" dirty="0">
                <a:solidFill>
                  <a:srgbClr val="FFFFFF"/>
                </a:solidFill>
                <a:latin typeface="Trebuchet MS"/>
                <a:cs typeface="Trebuchet MS"/>
              </a:rPr>
              <a:t>3</a:t>
            </a:r>
            <a:r>
              <a:rPr sz="3000" b="1" spc="245" dirty="0">
                <a:solidFill>
                  <a:srgbClr val="FFFFFF"/>
                </a:solidFill>
                <a:latin typeface="Trebuchet MS"/>
                <a:cs typeface="Trebuchet MS"/>
              </a:rPr>
              <a:t> </a:t>
            </a:r>
            <a:r>
              <a:rPr sz="3000" b="1" spc="-130" dirty="0">
                <a:solidFill>
                  <a:srgbClr val="FFFFFF"/>
                </a:solidFill>
                <a:latin typeface="Trebuchet MS"/>
                <a:cs typeface="Trebuchet MS"/>
              </a:rPr>
              <a:t>/</a:t>
            </a:r>
            <a:r>
              <a:rPr sz="3000" b="1" spc="250" dirty="0">
                <a:solidFill>
                  <a:srgbClr val="FFFFFF"/>
                </a:solidFill>
                <a:latin typeface="Trebuchet MS"/>
                <a:cs typeface="Trebuchet MS"/>
              </a:rPr>
              <a:t> </a:t>
            </a:r>
            <a:r>
              <a:rPr sz="3000" b="1" spc="-15" dirty="0">
                <a:solidFill>
                  <a:srgbClr val="FFFFFF"/>
                </a:solidFill>
                <a:latin typeface="Trebuchet MS"/>
                <a:cs typeface="Trebuchet MS"/>
              </a:rPr>
              <a:t>202</a:t>
            </a:r>
            <a:r>
              <a:rPr lang="fr-FR" sz="3000" b="1" spc="-15" dirty="0">
                <a:solidFill>
                  <a:srgbClr val="FFFFFF"/>
                </a:solidFill>
                <a:latin typeface="Trebuchet MS"/>
                <a:cs typeface="Trebuchet MS"/>
              </a:rPr>
              <a:t>4</a:t>
            </a:r>
            <a:endParaRPr sz="3000" dirty="0">
              <a:latin typeface="Trebuchet MS"/>
              <a:cs typeface="Trebuchet MS"/>
            </a:endParaRPr>
          </a:p>
        </p:txBody>
      </p:sp>
      <p:pic>
        <p:nvPicPr>
          <p:cNvPr id="22" name="object 22"/>
          <p:cNvPicPr/>
          <p:nvPr/>
        </p:nvPicPr>
        <p:blipFill>
          <a:blip r:embed="rId3" cstate="print"/>
          <a:stretch>
            <a:fillRect/>
          </a:stretch>
        </p:blipFill>
        <p:spPr>
          <a:xfrm>
            <a:off x="16543120" y="192930"/>
            <a:ext cx="1428749" cy="1713480"/>
          </a:xfrm>
          <a:prstGeom prst="rect">
            <a:avLst/>
          </a:prstGeom>
        </p:spPr>
      </p:pic>
      <p:sp>
        <p:nvSpPr>
          <p:cNvPr id="23" name="object 23"/>
          <p:cNvSpPr txBox="1"/>
          <p:nvPr/>
        </p:nvSpPr>
        <p:spPr>
          <a:xfrm>
            <a:off x="6194625" y="622969"/>
            <a:ext cx="6852284" cy="777240"/>
          </a:xfrm>
          <a:prstGeom prst="rect">
            <a:avLst/>
          </a:prstGeom>
        </p:spPr>
        <p:txBody>
          <a:bodyPr vert="horz" wrap="square" lIns="0" tIns="12065" rIns="0" bIns="0" rtlCol="0">
            <a:spAutoFit/>
          </a:bodyPr>
          <a:lstStyle/>
          <a:p>
            <a:pPr algn="ctr">
              <a:lnSpc>
                <a:spcPts val="2965"/>
              </a:lnSpc>
              <a:spcBef>
                <a:spcPts val="95"/>
              </a:spcBef>
            </a:pPr>
            <a:r>
              <a:rPr sz="2500" spc="-105" dirty="0">
                <a:latin typeface="Verdana"/>
                <a:cs typeface="Verdana"/>
              </a:rPr>
              <a:t>UNIVERSITÉ</a:t>
            </a:r>
            <a:r>
              <a:rPr sz="2500" spc="100" dirty="0">
                <a:latin typeface="Verdana"/>
                <a:cs typeface="Verdana"/>
              </a:rPr>
              <a:t> </a:t>
            </a:r>
            <a:r>
              <a:rPr sz="2500" spc="-195" dirty="0">
                <a:latin typeface="Verdana"/>
                <a:cs typeface="Verdana"/>
              </a:rPr>
              <a:t>CADI</a:t>
            </a:r>
            <a:r>
              <a:rPr sz="2500" spc="100" dirty="0">
                <a:latin typeface="Verdana"/>
                <a:cs typeface="Verdana"/>
              </a:rPr>
              <a:t> </a:t>
            </a:r>
            <a:r>
              <a:rPr sz="2500" spc="-180" dirty="0">
                <a:latin typeface="Verdana"/>
                <a:cs typeface="Verdana"/>
              </a:rPr>
              <a:t>AYYAD</a:t>
            </a:r>
            <a:endParaRPr sz="2500">
              <a:latin typeface="Verdana"/>
              <a:cs typeface="Verdana"/>
            </a:endParaRPr>
          </a:p>
          <a:p>
            <a:pPr algn="ctr">
              <a:lnSpc>
                <a:spcPts val="2965"/>
              </a:lnSpc>
            </a:pPr>
            <a:r>
              <a:rPr sz="2500" spc="-30" dirty="0">
                <a:latin typeface="Verdana"/>
                <a:cs typeface="Verdana"/>
              </a:rPr>
              <a:t>E</a:t>
            </a:r>
            <a:r>
              <a:rPr sz="2500" spc="-85" dirty="0">
                <a:latin typeface="Verdana"/>
                <a:cs typeface="Verdana"/>
              </a:rPr>
              <a:t>C</a:t>
            </a:r>
            <a:r>
              <a:rPr sz="2500" spc="-75" dirty="0">
                <a:latin typeface="Verdana"/>
                <a:cs typeface="Verdana"/>
              </a:rPr>
              <a:t>O</a:t>
            </a:r>
            <a:r>
              <a:rPr sz="2500" spc="50" dirty="0">
                <a:latin typeface="Verdana"/>
                <a:cs typeface="Verdana"/>
              </a:rPr>
              <a:t>L</a:t>
            </a:r>
            <a:r>
              <a:rPr sz="2500" spc="-275" dirty="0">
                <a:latin typeface="Verdana"/>
                <a:cs typeface="Verdana"/>
              </a:rPr>
              <a:t>E</a:t>
            </a:r>
            <a:r>
              <a:rPr sz="2500" spc="114" dirty="0">
                <a:latin typeface="Verdana"/>
                <a:cs typeface="Verdana"/>
              </a:rPr>
              <a:t> </a:t>
            </a:r>
            <a:r>
              <a:rPr sz="2500" spc="-145" dirty="0">
                <a:latin typeface="Verdana"/>
                <a:cs typeface="Verdana"/>
              </a:rPr>
              <a:t>S</a:t>
            </a:r>
            <a:r>
              <a:rPr sz="2500" spc="15" dirty="0">
                <a:latin typeface="Verdana"/>
                <a:cs typeface="Verdana"/>
              </a:rPr>
              <a:t>U</a:t>
            </a:r>
            <a:r>
              <a:rPr sz="2500" spc="135" dirty="0">
                <a:latin typeface="Verdana"/>
                <a:cs typeface="Verdana"/>
              </a:rPr>
              <a:t>P</a:t>
            </a:r>
            <a:r>
              <a:rPr sz="2500" spc="-30" dirty="0">
                <a:latin typeface="Verdana"/>
                <a:cs typeface="Verdana"/>
              </a:rPr>
              <a:t>É</a:t>
            </a:r>
            <a:r>
              <a:rPr sz="2500" spc="-90" dirty="0">
                <a:latin typeface="Verdana"/>
                <a:cs typeface="Verdana"/>
              </a:rPr>
              <a:t>R</a:t>
            </a:r>
            <a:r>
              <a:rPr sz="2500" spc="-170" dirty="0">
                <a:latin typeface="Verdana"/>
                <a:cs typeface="Verdana"/>
              </a:rPr>
              <a:t>I</a:t>
            </a:r>
            <a:r>
              <a:rPr sz="2500" spc="-30" dirty="0">
                <a:latin typeface="Verdana"/>
                <a:cs typeface="Verdana"/>
              </a:rPr>
              <a:t>E</a:t>
            </a:r>
            <a:r>
              <a:rPr sz="2500" spc="15" dirty="0">
                <a:latin typeface="Verdana"/>
                <a:cs typeface="Verdana"/>
              </a:rPr>
              <a:t>U</a:t>
            </a:r>
            <a:r>
              <a:rPr sz="2500" spc="-335" dirty="0">
                <a:latin typeface="Verdana"/>
                <a:cs typeface="Verdana"/>
              </a:rPr>
              <a:t>R</a:t>
            </a:r>
            <a:r>
              <a:rPr sz="2500" spc="114" dirty="0">
                <a:latin typeface="Verdana"/>
                <a:cs typeface="Verdana"/>
              </a:rPr>
              <a:t> </a:t>
            </a:r>
            <a:r>
              <a:rPr sz="2500" spc="-155" dirty="0">
                <a:latin typeface="Verdana"/>
                <a:cs typeface="Verdana"/>
              </a:rPr>
              <a:t>D</a:t>
            </a:r>
            <a:r>
              <a:rPr sz="2500" spc="-275" dirty="0">
                <a:latin typeface="Verdana"/>
                <a:cs typeface="Verdana"/>
              </a:rPr>
              <a:t>E</a:t>
            </a:r>
            <a:r>
              <a:rPr sz="2500" spc="114" dirty="0">
                <a:latin typeface="Verdana"/>
                <a:cs typeface="Verdana"/>
              </a:rPr>
              <a:t> </a:t>
            </a:r>
            <a:r>
              <a:rPr sz="2500" spc="30" dirty="0">
                <a:latin typeface="Verdana"/>
                <a:cs typeface="Verdana"/>
              </a:rPr>
              <a:t>T</a:t>
            </a:r>
            <a:r>
              <a:rPr sz="2500" spc="-30" dirty="0">
                <a:latin typeface="Verdana"/>
                <a:cs typeface="Verdana"/>
              </a:rPr>
              <a:t>E</a:t>
            </a:r>
            <a:r>
              <a:rPr sz="2500" spc="-85" dirty="0">
                <a:latin typeface="Verdana"/>
                <a:cs typeface="Verdana"/>
              </a:rPr>
              <a:t>C</a:t>
            </a:r>
            <a:r>
              <a:rPr sz="2500" spc="-20" dirty="0">
                <a:latin typeface="Verdana"/>
                <a:cs typeface="Verdana"/>
              </a:rPr>
              <a:t>HN</a:t>
            </a:r>
            <a:r>
              <a:rPr sz="2500" spc="-75" dirty="0">
                <a:latin typeface="Verdana"/>
                <a:cs typeface="Verdana"/>
              </a:rPr>
              <a:t>O</a:t>
            </a:r>
            <a:r>
              <a:rPr sz="2500" spc="50" dirty="0">
                <a:latin typeface="Verdana"/>
                <a:cs typeface="Verdana"/>
              </a:rPr>
              <a:t>L</a:t>
            </a:r>
            <a:r>
              <a:rPr sz="2500" spc="-75" dirty="0">
                <a:latin typeface="Verdana"/>
                <a:cs typeface="Verdana"/>
              </a:rPr>
              <a:t>O</a:t>
            </a:r>
            <a:r>
              <a:rPr sz="2500" spc="-165" dirty="0">
                <a:latin typeface="Verdana"/>
                <a:cs typeface="Verdana"/>
              </a:rPr>
              <a:t>G</a:t>
            </a:r>
            <a:r>
              <a:rPr sz="2500" spc="-170" dirty="0">
                <a:latin typeface="Verdana"/>
                <a:cs typeface="Verdana"/>
              </a:rPr>
              <a:t>I</a:t>
            </a:r>
            <a:r>
              <a:rPr sz="2500" spc="-275" dirty="0">
                <a:latin typeface="Verdana"/>
                <a:cs typeface="Verdana"/>
              </a:rPr>
              <a:t>E</a:t>
            </a:r>
            <a:r>
              <a:rPr sz="2500" spc="114" dirty="0">
                <a:latin typeface="Verdana"/>
                <a:cs typeface="Verdana"/>
              </a:rPr>
              <a:t> </a:t>
            </a:r>
            <a:r>
              <a:rPr sz="2500" spc="-370" dirty="0">
                <a:latin typeface="Verdana"/>
                <a:cs typeface="Verdana"/>
              </a:rPr>
              <a:t>-</a:t>
            </a:r>
            <a:r>
              <a:rPr sz="2500" spc="114" dirty="0">
                <a:latin typeface="Verdana"/>
                <a:cs typeface="Verdana"/>
              </a:rPr>
              <a:t> </a:t>
            </a:r>
            <a:r>
              <a:rPr sz="2500" spc="-145" dirty="0">
                <a:latin typeface="Verdana"/>
                <a:cs typeface="Verdana"/>
              </a:rPr>
              <a:t>S</a:t>
            </a:r>
            <a:r>
              <a:rPr sz="2500" spc="-120" dirty="0">
                <a:latin typeface="Verdana"/>
                <a:cs typeface="Verdana"/>
              </a:rPr>
              <a:t>A</a:t>
            </a:r>
            <a:r>
              <a:rPr sz="2500" spc="30" dirty="0">
                <a:latin typeface="Verdana"/>
                <a:cs typeface="Verdana"/>
              </a:rPr>
              <a:t>F</a:t>
            </a:r>
            <a:r>
              <a:rPr sz="2500" spc="-415" dirty="0">
                <a:latin typeface="Verdana"/>
                <a:cs typeface="Verdana"/>
              </a:rPr>
              <a:t>I</a:t>
            </a:r>
            <a:endParaRPr sz="2500">
              <a:latin typeface="Verdana"/>
              <a:cs typeface="Verdana"/>
            </a:endParaRPr>
          </a:p>
        </p:txBody>
      </p:sp>
      <p:pic>
        <p:nvPicPr>
          <p:cNvPr id="29" name="Image 28">
            <a:extLst>
              <a:ext uri="{FF2B5EF4-FFF2-40B4-BE49-F238E27FC236}">
                <a16:creationId xmlns:a16="http://schemas.microsoft.com/office/drawing/2014/main" id="{B9DD8A18-BE47-A32B-7F39-12D5BACA3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2406" y="4310279"/>
            <a:ext cx="7823187" cy="2896771"/>
          </a:xfrm>
          <a:prstGeom prst="rect">
            <a:avLst/>
          </a:prstGeom>
        </p:spPr>
      </p:pic>
      <p:sp>
        <p:nvSpPr>
          <p:cNvPr id="7" name="Rectangle 6">
            <a:extLst>
              <a:ext uri="{FF2B5EF4-FFF2-40B4-BE49-F238E27FC236}">
                <a16:creationId xmlns:a16="http://schemas.microsoft.com/office/drawing/2014/main" id="{51C6BFF3-1B76-DEDE-584A-4AED4DF4C9CA}"/>
              </a:ext>
            </a:extLst>
          </p:cNvPr>
          <p:cNvSpPr/>
          <p:nvPr/>
        </p:nvSpPr>
        <p:spPr>
          <a:xfrm>
            <a:off x="6193112" y="8808915"/>
            <a:ext cx="6139681" cy="14859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3000" b="1" spc="-15" dirty="0">
                <a:solidFill>
                  <a:srgbClr val="FFFFFF"/>
                </a:solidFill>
                <a:latin typeface="Trebuchet MS"/>
              </a:rPr>
              <a:t>Programmation Orient</a:t>
            </a:r>
            <a:r>
              <a:rPr lang="ar-MA" sz="3000" b="1" spc="-15" dirty="0">
                <a:solidFill>
                  <a:srgbClr val="FFFFFF"/>
                </a:solidFill>
                <a:latin typeface="Trebuchet MS"/>
              </a:rPr>
              <a:t>é</a:t>
            </a:r>
            <a:r>
              <a:rPr lang="en-US" sz="3000" b="1" spc="-15" dirty="0">
                <a:solidFill>
                  <a:srgbClr val="FFFFFF"/>
                </a:solidFill>
                <a:latin typeface="Trebuchet MS"/>
              </a:rPr>
              <a:t>e </a:t>
            </a:r>
            <a:r>
              <a:rPr lang="en-US" sz="3000" b="1" spc="-15" dirty="0" err="1">
                <a:solidFill>
                  <a:srgbClr val="FFFFFF"/>
                </a:solidFill>
                <a:latin typeface="Trebuchet MS"/>
              </a:rPr>
              <a:t>Objet</a:t>
            </a:r>
            <a:r>
              <a:rPr lang="fr-FR" sz="3000" b="1" spc="-15" dirty="0">
                <a:solidFill>
                  <a:srgbClr val="FFFFFF"/>
                </a:solidFill>
                <a:latin typeface="Trebuchet MS"/>
              </a:rPr>
              <a:t> (java) cours</a:t>
            </a:r>
          </a:p>
        </p:txBody>
      </p:sp>
      <p:sp>
        <p:nvSpPr>
          <p:cNvPr id="17" name="Rectangle 16">
            <a:extLst>
              <a:ext uri="{FF2B5EF4-FFF2-40B4-BE49-F238E27FC236}">
                <a16:creationId xmlns:a16="http://schemas.microsoft.com/office/drawing/2014/main" id="{2B864A3B-18C3-70A6-5D1F-A0708DBF8049}"/>
              </a:ext>
            </a:extLst>
          </p:cNvPr>
          <p:cNvSpPr/>
          <p:nvPr/>
        </p:nvSpPr>
        <p:spPr>
          <a:xfrm>
            <a:off x="53431" y="8808915"/>
            <a:ext cx="6139681" cy="1495391"/>
          </a:xfrm>
          <a:prstGeom prst="rect">
            <a:avLst/>
          </a:prstGeom>
          <a:solidFill>
            <a:srgbClr val="4673C3"/>
          </a:solidFill>
        </p:spPr>
        <p:txBody>
          <a:bodyPr wrap="square" lIns="0" tIns="0" rIns="0" bIns="0" rtlCol="0"/>
          <a:lstStyle/>
          <a:p>
            <a:r>
              <a:rPr lang="fr-FR" b="1" u="sng" dirty="0">
                <a:solidFill>
                  <a:schemeClr val="bg1"/>
                </a:solidFill>
                <a:latin typeface="Tahoma" panose="020B0604030504040204" pitchFamily="34" charset="0"/>
                <a:ea typeface="Tahoma" panose="020B0604030504040204" pitchFamily="34" charset="0"/>
                <a:cs typeface="Tahoma" panose="020B0604030504040204" pitchFamily="34" charset="0"/>
              </a:rPr>
              <a:t>Réalisé par:</a:t>
            </a:r>
          </a:p>
          <a:p>
            <a:r>
              <a:rPr lang="fr-FR" dirty="0">
                <a:solidFill>
                  <a:schemeClr val="bg1"/>
                </a:solidFill>
                <a:latin typeface="Tahoma" panose="020B0604030504040204" pitchFamily="34" charset="0"/>
                <a:ea typeface="Tahoma" panose="020B0604030504040204" pitchFamily="34" charset="0"/>
                <a:cs typeface="Tahoma" panose="020B0604030504040204" pitchFamily="34" charset="0"/>
              </a:rPr>
              <a:t>                </a:t>
            </a:r>
          </a:p>
          <a:p>
            <a:r>
              <a:rPr lang="fr-FR" b="1" dirty="0">
                <a:solidFill>
                  <a:schemeClr val="bg1"/>
                </a:solidFill>
                <a:latin typeface="Tahoma" panose="020B0604030504040204" pitchFamily="34" charset="0"/>
                <a:ea typeface="Tahoma" panose="020B0604030504040204" pitchFamily="34" charset="0"/>
                <a:cs typeface="Tahoma" panose="020B0604030504040204" pitchFamily="34" charset="0"/>
              </a:rPr>
              <a:t>                                LEMKHARBECH Yahya</a:t>
            </a:r>
          </a:p>
          <a:p>
            <a:r>
              <a:rPr lang="fr-FR" b="1" dirty="0">
                <a:solidFill>
                  <a:schemeClr val="bg1"/>
                </a:solidFill>
                <a:latin typeface="Tahoma" panose="020B0604030504040204" pitchFamily="34" charset="0"/>
                <a:ea typeface="Tahoma" panose="020B0604030504040204" pitchFamily="34" charset="0"/>
                <a:cs typeface="Tahoma" panose="020B0604030504040204" pitchFamily="34" charset="0"/>
              </a:rPr>
              <a:t>                                EL AOUMARI </a:t>
            </a:r>
            <a:r>
              <a:rPr lang="fr-FR" b="1" dirty="0" err="1">
                <a:solidFill>
                  <a:schemeClr val="bg1"/>
                </a:solidFill>
                <a:latin typeface="Tahoma" panose="020B0604030504040204" pitchFamily="34" charset="0"/>
                <a:ea typeface="Tahoma" panose="020B0604030504040204" pitchFamily="34" charset="0"/>
                <a:cs typeface="Tahoma" panose="020B0604030504040204" pitchFamily="34" charset="0"/>
              </a:rPr>
              <a:t>Abdelmoughith</a:t>
            </a:r>
            <a:endParaRPr lang="fr-FR"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fr-FR" b="1" dirty="0">
                <a:solidFill>
                  <a:schemeClr val="bg1"/>
                </a:solidFill>
                <a:latin typeface="Tahoma" panose="020B0604030504040204" pitchFamily="34" charset="0"/>
                <a:ea typeface="Tahoma" panose="020B0604030504040204" pitchFamily="34" charset="0"/>
                <a:cs typeface="Tahoma" panose="020B0604030504040204" pitchFamily="34" charset="0"/>
              </a:rPr>
              <a:t>                                DADDA </a:t>
            </a:r>
            <a:r>
              <a:rPr lang="fr-FR" b="1" dirty="0" err="1">
                <a:solidFill>
                  <a:schemeClr val="bg1"/>
                </a:solidFill>
                <a:latin typeface="Tahoma" panose="020B0604030504040204" pitchFamily="34" charset="0"/>
                <a:ea typeface="Tahoma" panose="020B0604030504040204" pitchFamily="34" charset="0"/>
                <a:cs typeface="Tahoma" panose="020B0604030504040204" pitchFamily="34" charset="0"/>
              </a:rPr>
              <a:t>Hiba</a:t>
            </a:r>
            <a:endParaRPr lang="fr-FR"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endParaRPr lang="fr-FR"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957801"/>
            <a:ext cx="2444115" cy="409575"/>
          </a:xfrm>
          <a:custGeom>
            <a:avLst/>
            <a:gdLst/>
            <a:ahLst/>
            <a:cxnLst/>
            <a:rect l="l" t="t" r="r" b="b"/>
            <a:pathLst>
              <a:path w="2444115" h="409575">
                <a:moveTo>
                  <a:pt x="0" y="409574"/>
                </a:moveTo>
                <a:lnTo>
                  <a:pt x="0" y="0"/>
                </a:lnTo>
                <a:lnTo>
                  <a:pt x="2443894" y="0"/>
                </a:lnTo>
                <a:lnTo>
                  <a:pt x="2443894" y="409574"/>
                </a:lnTo>
                <a:lnTo>
                  <a:pt x="0" y="409574"/>
                </a:lnTo>
                <a:close/>
              </a:path>
            </a:pathLst>
          </a:custGeom>
          <a:solidFill>
            <a:srgbClr val="D01717"/>
          </a:solidFill>
        </p:spPr>
        <p:txBody>
          <a:bodyPr wrap="square" lIns="0" tIns="0" rIns="0" bIns="0" rtlCol="0"/>
          <a:lstStyle/>
          <a:p>
            <a:endParaRPr/>
          </a:p>
        </p:txBody>
      </p:sp>
      <p:sp>
        <p:nvSpPr>
          <p:cNvPr id="3" name="object 3"/>
          <p:cNvSpPr/>
          <p:nvPr/>
        </p:nvSpPr>
        <p:spPr>
          <a:xfrm>
            <a:off x="0" y="473806"/>
            <a:ext cx="15398115" cy="390525"/>
          </a:xfrm>
          <a:custGeom>
            <a:avLst/>
            <a:gdLst/>
            <a:ahLst/>
            <a:cxnLst/>
            <a:rect l="l" t="t" r="r" b="b"/>
            <a:pathLst>
              <a:path w="15398115" h="390525">
                <a:moveTo>
                  <a:pt x="15397982" y="390524"/>
                </a:moveTo>
                <a:lnTo>
                  <a:pt x="0" y="390524"/>
                </a:lnTo>
                <a:lnTo>
                  <a:pt x="0" y="0"/>
                </a:lnTo>
                <a:lnTo>
                  <a:pt x="15397982" y="0"/>
                </a:lnTo>
                <a:lnTo>
                  <a:pt x="15397982" y="390524"/>
                </a:lnTo>
                <a:close/>
              </a:path>
            </a:pathLst>
          </a:custGeom>
          <a:solidFill>
            <a:srgbClr val="3D6EC2"/>
          </a:solidFill>
        </p:spPr>
        <p:txBody>
          <a:bodyPr wrap="square" lIns="0" tIns="0" rIns="0" bIns="0" rtlCol="0"/>
          <a:lstStyle/>
          <a:p>
            <a:endParaRPr/>
          </a:p>
        </p:txBody>
      </p:sp>
      <p:sp>
        <p:nvSpPr>
          <p:cNvPr id="5" name="object 5"/>
          <p:cNvSpPr/>
          <p:nvPr/>
        </p:nvSpPr>
        <p:spPr>
          <a:xfrm>
            <a:off x="2439306" y="1957800"/>
            <a:ext cx="15848694" cy="409575"/>
          </a:xfrm>
          <a:custGeom>
            <a:avLst/>
            <a:gdLst/>
            <a:ahLst/>
            <a:cxnLst/>
            <a:rect l="l" t="t" r="r" b="b"/>
            <a:pathLst>
              <a:path w="15529560" h="409575">
                <a:moveTo>
                  <a:pt x="0" y="0"/>
                </a:moveTo>
                <a:lnTo>
                  <a:pt x="15529401" y="0"/>
                </a:lnTo>
                <a:lnTo>
                  <a:pt x="15529401" y="409574"/>
                </a:lnTo>
                <a:lnTo>
                  <a:pt x="0" y="409574"/>
                </a:lnTo>
                <a:lnTo>
                  <a:pt x="0" y="0"/>
                </a:lnTo>
                <a:close/>
              </a:path>
            </a:pathLst>
          </a:custGeom>
          <a:solidFill>
            <a:srgbClr val="3D6EC2"/>
          </a:solidFill>
        </p:spPr>
        <p:txBody>
          <a:bodyPr wrap="square" lIns="0" tIns="0" rIns="0" bIns="0" rtlCol="0"/>
          <a:lstStyle/>
          <a:p>
            <a:endParaRPr/>
          </a:p>
        </p:txBody>
      </p:sp>
      <p:sp>
        <p:nvSpPr>
          <p:cNvPr id="34" name="object 34"/>
          <p:cNvSpPr txBox="1"/>
          <p:nvPr/>
        </p:nvSpPr>
        <p:spPr>
          <a:xfrm>
            <a:off x="1079104" y="1907017"/>
            <a:ext cx="757584" cy="463588"/>
          </a:xfrm>
          <a:prstGeom prst="rect">
            <a:avLst/>
          </a:prstGeom>
        </p:spPr>
        <p:txBody>
          <a:bodyPr vert="horz" wrap="square" lIns="0" tIns="17145" rIns="0" bIns="0" rtlCol="0">
            <a:spAutoFit/>
          </a:bodyPr>
          <a:lstStyle/>
          <a:p>
            <a:pPr marL="12700">
              <a:lnSpc>
                <a:spcPct val="100000"/>
              </a:lnSpc>
              <a:spcBef>
                <a:spcPts val="135"/>
              </a:spcBef>
            </a:pPr>
            <a:r>
              <a:rPr lang="en-US" sz="2900" b="1" i="1" spc="-35" dirty="0">
                <a:solidFill>
                  <a:srgbClr val="FFFFFF"/>
                </a:solidFill>
                <a:latin typeface="Trebuchet MS"/>
                <a:cs typeface="Trebuchet MS"/>
              </a:rPr>
              <a:t>10</a:t>
            </a:r>
            <a:endParaRPr sz="2900" dirty="0">
              <a:latin typeface="Trebuchet MS"/>
              <a:cs typeface="Trebuchet MS"/>
            </a:endParaRPr>
          </a:p>
        </p:txBody>
      </p:sp>
      <p:sp>
        <p:nvSpPr>
          <p:cNvPr id="35" name="object 35"/>
          <p:cNvSpPr txBox="1">
            <a:spLocks noGrp="1"/>
          </p:cNvSpPr>
          <p:nvPr>
            <p:ph type="title"/>
          </p:nvPr>
        </p:nvSpPr>
        <p:spPr>
          <a:xfrm>
            <a:off x="6767736" y="4805315"/>
            <a:ext cx="9220200" cy="2475037"/>
          </a:xfrm>
          <a:prstGeom prst="rect">
            <a:avLst/>
          </a:prstGeom>
        </p:spPr>
        <p:txBody>
          <a:bodyPr vert="horz" wrap="square" lIns="0" tIns="12700" rIns="0" bIns="0" rtlCol="0">
            <a:spAutoFit/>
          </a:bodyPr>
          <a:lstStyle/>
          <a:p>
            <a:pPr marL="12700">
              <a:lnSpc>
                <a:spcPct val="100000"/>
              </a:lnSpc>
              <a:spcBef>
                <a:spcPts val="100"/>
              </a:spcBef>
            </a:pPr>
            <a:r>
              <a:rPr lang="fr-FR" sz="8000" spc="-120" dirty="0">
                <a:solidFill>
                  <a:schemeClr val="tx2">
                    <a:lumMod val="60000"/>
                    <a:lumOff val="40000"/>
                  </a:schemeClr>
                </a:solidFill>
              </a:rPr>
              <a:t>ACHITECTURE HIBERNATE</a:t>
            </a:r>
            <a:endParaRPr sz="8000" spc="-120" dirty="0">
              <a:solidFill>
                <a:schemeClr val="tx2">
                  <a:lumMod val="60000"/>
                  <a:lumOff val="40000"/>
                </a:schemeClr>
              </a:solidFill>
            </a:endParaRPr>
          </a:p>
        </p:txBody>
      </p:sp>
      <p:sp>
        <p:nvSpPr>
          <p:cNvPr id="44" name="Rectangle 43">
            <a:extLst>
              <a:ext uri="{FF2B5EF4-FFF2-40B4-BE49-F238E27FC236}">
                <a16:creationId xmlns:a16="http://schemas.microsoft.com/office/drawing/2014/main" id="{5614CCD2-94D8-7A1F-E29C-ABC6FA32BBA4}"/>
              </a:ext>
            </a:extLst>
          </p:cNvPr>
          <p:cNvSpPr/>
          <p:nvPr/>
        </p:nvSpPr>
        <p:spPr>
          <a:xfrm>
            <a:off x="0" y="2367376"/>
            <a:ext cx="5943600" cy="73509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30000" dirty="0">
                <a:solidFill>
                  <a:schemeClr val="tx2">
                    <a:lumMod val="60000"/>
                    <a:lumOff val="40000"/>
                  </a:schemeClr>
                </a:solidFill>
                <a:latin typeface="Bernard MT Condensed" panose="02050806060905020404" pitchFamily="18" charset="0"/>
              </a:rPr>
              <a:t>02</a:t>
            </a:r>
          </a:p>
        </p:txBody>
      </p:sp>
      <p:sp>
        <p:nvSpPr>
          <p:cNvPr id="45" name="object 4">
            <a:extLst>
              <a:ext uri="{FF2B5EF4-FFF2-40B4-BE49-F238E27FC236}">
                <a16:creationId xmlns:a16="http://schemas.microsoft.com/office/drawing/2014/main" id="{0D161C6A-CC0F-00F7-D3F0-E91DBE8E31F1}"/>
              </a:ext>
            </a:extLst>
          </p:cNvPr>
          <p:cNvSpPr/>
          <p:nvPr/>
        </p:nvSpPr>
        <p:spPr>
          <a:xfrm>
            <a:off x="14966337" y="46977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4" name="object 9">
            <a:extLst>
              <a:ext uri="{FF2B5EF4-FFF2-40B4-BE49-F238E27FC236}">
                <a16:creationId xmlns:a16="http://schemas.microsoft.com/office/drawing/2014/main" id="{C068C6F4-891C-EC94-D6F3-78B2D7D96B19}"/>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6" name="object 10">
            <a:extLst>
              <a:ext uri="{FF2B5EF4-FFF2-40B4-BE49-F238E27FC236}">
                <a16:creationId xmlns:a16="http://schemas.microsoft.com/office/drawing/2014/main" id="{69FF150F-6554-A74B-6463-3DD73A45447C}"/>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7" name="object 11">
            <a:extLst>
              <a:ext uri="{FF2B5EF4-FFF2-40B4-BE49-F238E27FC236}">
                <a16:creationId xmlns:a16="http://schemas.microsoft.com/office/drawing/2014/main" id="{2A3A8EA6-6948-FA42-C3FB-06A8BE113DAF}"/>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8" name="object 12">
            <a:extLst>
              <a:ext uri="{FF2B5EF4-FFF2-40B4-BE49-F238E27FC236}">
                <a16:creationId xmlns:a16="http://schemas.microsoft.com/office/drawing/2014/main" id="{12734CCE-4C29-33CE-B55D-B8AE483C8797}"/>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9" name="object 13">
            <a:extLst>
              <a:ext uri="{FF2B5EF4-FFF2-40B4-BE49-F238E27FC236}">
                <a16:creationId xmlns:a16="http://schemas.microsoft.com/office/drawing/2014/main" id="{002AC2ED-E869-BE44-A7B5-E1B50D410485}"/>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11" name="object 14">
            <a:extLst>
              <a:ext uri="{FF2B5EF4-FFF2-40B4-BE49-F238E27FC236}">
                <a16:creationId xmlns:a16="http://schemas.microsoft.com/office/drawing/2014/main" id="{4911BA6B-82DF-526E-7C81-90760BB89068}"/>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Tree>
    <p:extLst>
      <p:ext uri="{BB962C8B-B14F-4D97-AF65-F5344CB8AC3E}">
        <p14:creationId xmlns:p14="http://schemas.microsoft.com/office/powerpoint/2010/main" val="1354656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9" name="object 9"/>
          <p:cNvSpPr/>
          <p:nvPr/>
        </p:nvSpPr>
        <p:spPr>
          <a:xfrm>
            <a:off x="0" y="9851027"/>
            <a:ext cx="6150516" cy="43597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10" name="object 10"/>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11" name="object 11"/>
          <p:cNvSpPr/>
          <p:nvPr/>
        </p:nvSpPr>
        <p:spPr>
          <a:xfrm>
            <a:off x="12167965" y="9851027"/>
            <a:ext cx="6120035" cy="435973"/>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12" name="object 12"/>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13" name="object 13"/>
          <p:cNvSpPr/>
          <p:nvPr/>
        </p:nvSpPr>
        <p:spPr>
          <a:xfrm>
            <a:off x="6150516" y="9851027"/>
            <a:ext cx="6017449" cy="435973"/>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442449" y="550195"/>
            <a:ext cx="6312991" cy="523220"/>
          </a:xfrm>
          <a:prstGeom prst="rect">
            <a:avLst/>
          </a:prstGeom>
          <a:noFill/>
        </p:spPr>
        <p:txBody>
          <a:bodyPr wrap="square">
            <a:spAutoFit/>
          </a:bodyPr>
          <a:lstStyle/>
          <a:p>
            <a:r>
              <a:rPr lang="en" sz="2800" b="1" dirty="0">
                <a:solidFill>
                  <a:schemeClr val="bg1"/>
                </a:solidFill>
                <a:latin typeface="Manrope"/>
                <a:sym typeface="Manrope"/>
              </a:rPr>
              <a:t>II- ARCHIRECTURE HIBERNATE</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1304844"/>
          </a:xfrm>
          <a:prstGeom prst="rect">
            <a:avLst/>
          </a:prstGeom>
        </p:spPr>
        <p:txBody>
          <a:bodyPr vert="horz" wrap="square" lIns="0" tIns="12065" rIns="0" bIns="0" rtlCol="0">
            <a:spAutoFit/>
          </a:bodyPr>
          <a:lstStyle/>
          <a:p>
            <a:pPr marL="12700">
              <a:spcBef>
                <a:spcPts val="95"/>
              </a:spcBef>
            </a:pPr>
            <a:r>
              <a:rPr lang="fr-FR" sz="2800" spc="-60" dirty="0"/>
              <a:t>II.1- </a:t>
            </a:r>
            <a:r>
              <a:rPr lang="fr-FR" sz="2800" spc="-60" dirty="0">
                <a:sym typeface="Manrope"/>
              </a:rPr>
              <a:t> ARCHITECTURE HIBERNATE</a:t>
            </a:r>
            <a:br>
              <a:rPr lang="fr-FR" sz="2800" dirty="0"/>
            </a:br>
            <a:br>
              <a:rPr lang="fr-FR" sz="2800" dirty="0">
                <a:solidFill>
                  <a:schemeClr val="dk1"/>
                </a:solidFill>
                <a:latin typeface="Manrope"/>
                <a:sym typeface="Manrope"/>
              </a:rPr>
            </a:br>
            <a:endParaRPr sz="2800" spc="-60" dirty="0"/>
          </a:p>
        </p:txBody>
      </p:sp>
      <p:sp>
        <p:nvSpPr>
          <p:cNvPr id="17" name="ZoneTexte 16">
            <a:extLst>
              <a:ext uri="{FF2B5EF4-FFF2-40B4-BE49-F238E27FC236}">
                <a16:creationId xmlns:a16="http://schemas.microsoft.com/office/drawing/2014/main" id="{F9985F6B-4AA2-57B3-7F9A-6F181F79FD35}"/>
              </a:ext>
            </a:extLst>
          </p:cNvPr>
          <p:cNvSpPr txBox="1"/>
          <p:nvPr/>
        </p:nvSpPr>
        <p:spPr>
          <a:xfrm>
            <a:off x="1573299" y="3026051"/>
            <a:ext cx="11820352" cy="369332"/>
          </a:xfrm>
          <a:prstGeom prst="rect">
            <a:avLst/>
          </a:prstGeom>
          <a:noFill/>
        </p:spPr>
        <p:txBody>
          <a:bodyPr wrap="square">
            <a:spAutoFit/>
          </a:bodyPr>
          <a:lstStyle/>
          <a:p>
            <a:r>
              <a:rPr lang="fr-FR" sz="1800" dirty="0">
                <a:solidFill>
                  <a:schemeClr val="dk1"/>
                </a:solidFill>
                <a:latin typeface="DM Sans"/>
              </a:rPr>
              <a:t>Le </a:t>
            </a:r>
            <a:r>
              <a:rPr lang="fr-FR" sz="1800" dirty="0" err="1">
                <a:solidFill>
                  <a:schemeClr val="dk1"/>
                </a:solidFill>
                <a:latin typeface="DM Sans"/>
              </a:rPr>
              <a:t>shema</a:t>
            </a:r>
            <a:r>
              <a:rPr lang="fr-FR" sz="1800" dirty="0">
                <a:solidFill>
                  <a:schemeClr val="dk1"/>
                </a:solidFill>
                <a:latin typeface="DM Sans"/>
              </a:rPr>
              <a:t> ci-dessus est  une vue d'ensemble très générale de l'architecture d'une application Hibernate.</a:t>
            </a:r>
          </a:p>
        </p:txBody>
      </p:sp>
      <p:pic>
        <p:nvPicPr>
          <p:cNvPr id="18" name="Image 17">
            <a:extLst>
              <a:ext uri="{FF2B5EF4-FFF2-40B4-BE49-F238E27FC236}">
                <a16:creationId xmlns:a16="http://schemas.microsoft.com/office/drawing/2014/main" id="{7A36D526-87C1-358E-B9B7-CCABC12A3422}"/>
              </a:ext>
            </a:extLst>
          </p:cNvPr>
          <p:cNvPicPr>
            <a:picLocks noChangeAspect="1"/>
          </p:cNvPicPr>
          <p:nvPr/>
        </p:nvPicPr>
        <p:blipFill>
          <a:blip r:embed="rId2"/>
          <a:stretch>
            <a:fillRect/>
          </a:stretch>
        </p:blipFill>
        <p:spPr>
          <a:xfrm>
            <a:off x="5831632" y="3698044"/>
            <a:ext cx="6017449" cy="5598844"/>
          </a:xfrm>
          <a:prstGeom prst="rect">
            <a:avLst/>
          </a:prstGeom>
        </p:spPr>
      </p:pic>
      <p:sp>
        <p:nvSpPr>
          <p:cNvPr id="5" name="Ellipse 4">
            <a:extLst>
              <a:ext uri="{FF2B5EF4-FFF2-40B4-BE49-F238E27FC236}">
                <a16:creationId xmlns:a16="http://schemas.microsoft.com/office/drawing/2014/main" id="{D40AA9FB-5A70-389E-C8AF-6289E79EBE21}"/>
              </a:ext>
            </a:extLst>
          </p:cNvPr>
          <p:cNvSpPr/>
          <p:nvPr/>
        </p:nvSpPr>
        <p:spPr>
          <a:xfrm>
            <a:off x="0" y="5478114"/>
            <a:ext cx="4468332" cy="160282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fr-FR" sz="1800" dirty="0">
                <a:solidFill>
                  <a:schemeClr val="dk1"/>
                </a:solidFill>
                <a:latin typeface="DM Sans"/>
              </a:rPr>
              <a:t>JNDI et JTA permettent à Hibernate d'être intégré aux serveurs d'applications J2EE.</a:t>
            </a:r>
          </a:p>
        </p:txBody>
      </p:sp>
      <p:cxnSp>
        <p:nvCxnSpPr>
          <p:cNvPr id="26" name="Connecteur : en arc 25">
            <a:extLst>
              <a:ext uri="{FF2B5EF4-FFF2-40B4-BE49-F238E27FC236}">
                <a16:creationId xmlns:a16="http://schemas.microsoft.com/office/drawing/2014/main" id="{F076F4DE-1FB7-5816-7CEA-144F3475E18C}"/>
              </a:ext>
            </a:extLst>
          </p:cNvPr>
          <p:cNvCxnSpPr>
            <a:cxnSpLocks/>
            <a:endCxn id="5" idx="5"/>
          </p:cNvCxnSpPr>
          <p:nvPr/>
        </p:nvCxnSpPr>
        <p:spPr>
          <a:xfrm rot="10800000">
            <a:off x="3813960" y="6846210"/>
            <a:ext cx="6626184" cy="67355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eur : en arc 28">
            <a:extLst>
              <a:ext uri="{FF2B5EF4-FFF2-40B4-BE49-F238E27FC236}">
                <a16:creationId xmlns:a16="http://schemas.microsoft.com/office/drawing/2014/main" id="{7020F4C4-2003-54D4-2F48-859787A5E3B7}"/>
              </a:ext>
            </a:extLst>
          </p:cNvPr>
          <p:cNvCxnSpPr>
            <a:endCxn id="5" idx="6"/>
          </p:cNvCxnSpPr>
          <p:nvPr/>
        </p:nvCxnSpPr>
        <p:spPr>
          <a:xfrm rot="10800000">
            <a:off x="4468332" y="6279526"/>
            <a:ext cx="2127240" cy="102421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Ellipse 29">
            <a:extLst>
              <a:ext uri="{FF2B5EF4-FFF2-40B4-BE49-F238E27FC236}">
                <a16:creationId xmlns:a16="http://schemas.microsoft.com/office/drawing/2014/main" id="{CE9CB9F6-8E9E-5ED4-CA51-DF5941E4DEA0}"/>
              </a:ext>
            </a:extLst>
          </p:cNvPr>
          <p:cNvSpPr/>
          <p:nvPr/>
        </p:nvSpPr>
        <p:spPr>
          <a:xfrm>
            <a:off x="12755440" y="4032828"/>
            <a:ext cx="5380160" cy="36496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fr-FR" sz="1800" dirty="0">
                <a:solidFill>
                  <a:schemeClr val="dk1"/>
                </a:solidFill>
                <a:latin typeface="DM Sans"/>
              </a:rPr>
              <a:t>JDBC fournit un niveau rudimentaire d'abstraction des fonctionnalités courantes des bases de données relationnelles, ce qui permet à Hibernate de prendre en charge pratiquement n'importe quelle base de données dotée d'un pilote JDBC.</a:t>
            </a:r>
          </a:p>
        </p:txBody>
      </p:sp>
      <p:cxnSp>
        <p:nvCxnSpPr>
          <p:cNvPr id="32" name="Connecteur : en arc 31">
            <a:extLst>
              <a:ext uri="{FF2B5EF4-FFF2-40B4-BE49-F238E27FC236}">
                <a16:creationId xmlns:a16="http://schemas.microsoft.com/office/drawing/2014/main" id="{06BBCA59-3215-B4A0-4844-97D1B175CE72}"/>
              </a:ext>
            </a:extLst>
          </p:cNvPr>
          <p:cNvCxnSpPr>
            <a:cxnSpLocks/>
            <a:endCxn id="30" idx="2"/>
          </p:cNvCxnSpPr>
          <p:nvPr/>
        </p:nvCxnSpPr>
        <p:spPr>
          <a:xfrm flipV="1">
            <a:off x="9432032" y="5857628"/>
            <a:ext cx="3323408" cy="14461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bject 14">
            <a:extLst>
              <a:ext uri="{FF2B5EF4-FFF2-40B4-BE49-F238E27FC236}">
                <a16:creationId xmlns:a16="http://schemas.microsoft.com/office/drawing/2014/main" id="{A800B5EA-BE54-7010-6ABD-47E68C39FC96}"/>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8" name="ZoneTexte 7">
            <a:extLst>
              <a:ext uri="{FF2B5EF4-FFF2-40B4-BE49-F238E27FC236}">
                <a16:creationId xmlns:a16="http://schemas.microsoft.com/office/drawing/2014/main" id="{7D5F8983-77AE-99A9-02CB-D193C27CE95C}"/>
              </a:ext>
            </a:extLst>
          </p:cNvPr>
          <p:cNvSpPr txBox="1"/>
          <p:nvPr/>
        </p:nvSpPr>
        <p:spPr>
          <a:xfrm>
            <a:off x="431032" y="2047156"/>
            <a:ext cx="1002128" cy="538609"/>
          </a:xfrm>
          <a:prstGeom prst="rect">
            <a:avLst/>
          </a:prstGeom>
          <a:noFill/>
        </p:spPr>
        <p:txBody>
          <a:bodyPr wrap="square">
            <a:spAutoFit/>
          </a:bodyPr>
          <a:lstStyle/>
          <a:p>
            <a:pPr algn="ctr"/>
            <a:r>
              <a:rPr lang="en-US" sz="2900" b="1" spc="-15" dirty="0">
                <a:solidFill>
                  <a:srgbClr val="FFFFFF"/>
                </a:solidFill>
                <a:latin typeface="Trebuchet MS"/>
              </a:rPr>
              <a:t>11</a:t>
            </a:r>
            <a:endParaRPr lang="fr-FR" sz="2900" b="1" spc="-15" dirty="0">
              <a:solidFill>
                <a:srgbClr val="FFFFFF"/>
              </a:solidFill>
              <a:latin typeface="Trebuchet MS"/>
            </a:endParaRPr>
          </a:p>
        </p:txBody>
      </p:sp>
    </p:spTree>
    <p:extLst>
      <p:ext uri="{BB962C8B-B14F-4D97-AF65-F5344CB8AC3E}">
        <p14:creationId xmlns:p14="http://schemas.microsoft.com/office/powerpoint/2010/main" val="9253577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25048B8-EF97-3A2A-D41E-C28377CBA4D4}"/>
              </a:ext>
            </a:extLst>
          </p:cNvPr>
          <p:cNvSpPr/>
          <p:nvPr/>
        </p:nvSpPr>
        <p:spPr>
          <a:xfrm>
            <a:off x="14327364" y="5143500"/>
            <a:ext cx="1497330" cy="576064"/>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1" name="Rectangle 50">
            <a:extLst>
              <a:ext uri="{FF2B5EF4-FFF2-40B4-BE49-F238E27FC236}">
                <a16:creationId xmlns:a16="http://schemas.microsoft.com/office/drawing/2014/main" id="{DBC4842E-0760-583D-58DA-584BB2FE301C}"/>
              </a:ext>
            </a:extLst>
          </p:cNvPr>
          <p:cNvSpPr/>
          <p:nvPr/>
        </p:nvSpPr>
        <p:spPr>
          <a:xfrm>
            <a:off x="14327364" y="5143500"/>
            <a:ext cx="1497330" cy="576064"/>
          </a:xfrm>
          <a:prstGeom prst="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9" name="object 9"/>
          <p:cNvSpPr/>
          <p:nvPr/>
        </p:nvSpPr>
        <p:spPr>
          <a:xfrm>
            <a:off x="0" y="9851027"/>
            <a:ext cx="6150516" cy="43597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10" name="object 10"/>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11" name="object 11"/>
          <p:cNvSpPr/>
          <p:nvPr/>
        </p:nvSpPr>
        <p:spPr>
          <a:xfrm>
            <a:off x="12167965" y="9851027"/>
            <a:ext cx="6120035" cy="435973"/>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12" name="object 12"/>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13" name="object 13"/>
          <p:cNvSpPr/>
          <p:nvPr/>
        </p:nvSpPr>
        <p:spPr>
          <a:xfrm>
            <a:off x="6150516" y="9851027"/>
            <a:ext cx="6017449" cy="435973"/>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442449" y="550195"/>
            <a:ext cx="6312991" cy="523220"/>
          </a:xfrm>
          <a:prstGeom prst="rect">
            <a:avLst/>
          </a:prstGeom>
          <a:noFill/>
        </p:spPr>
        <p:txBody>
          <a:bodyPr wrap="square">
            <a:spAutoFit/>
          </a:bodyPr>
          <a:lstStyle/>
          <a:p>
            <a:r>
              <a:rPr lang="en" sz="2800" b="1" dirty="0">
                <a:solidFill>
                  <a:schemeClr val="bg1"/>
                </a:solidFill>
                <a:latin typeface="Manrope"/>
                <a:sym typeface="Manrope"/>
              </a:rPr>
              <a:t>II- ARCHIRECTURE HIBERNATE</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1304844"/>
          </a:xfrm>
          <a:prstGeom prst="rect">
            <a:avLst/>
          </a:prstGeom>
        </p:spPr>
        <p:txBody>
          <a:bodyPr vert="horz" wrap="square" lIns="0" tIns="12065" rIns="0" bIns="0" rtlCol="0">
            <a:spAutoFit/>
          </a:bodyPr>
          <a:lstStyle/>
          <a:p>
            <a:pPr marL="12700">
              <a:spcBef>
                <a:spcPts val="95"/>
              </a:spcBef>
            </a:pPr>
            <a:r>
              <a:rPr lang="fr-FR" sz="2800" spc="-60" dirty="0"/>
              <a:t>II.2- </a:t>
            </a:r>
            <a:r>
              <a:rPr lang="fr-FR" sz="2800" spc="-60" dirty="0">
                <a:sym typeface="Manrope"/>
              </a:rPr>
              <a:t> L’objet configuration/Session/</a:t>
            </a:r>
            <a:r>
              <a:rPr lang="fr-FR" sz="2800" spc="-60" dirty="0" err="1">
                <a:sym typeface="Manrope"/>
              </a:rPr>
              <a:t>SessionFactory</a:t>
            </a:r>
            <a:br>
              <a:rPr lang="fr-FR" sz="2800" dirty="0"/>
            </a:br>
            <a:br>
              <a:rPr lang="fr-FR" sz="2800" dirty="0">
                <a:solidFill>
                  <a:schemeClr val="dk1"/>
                </a:solidFill>
                <a:latin typeface="Manrope"/>
                <a:sym typeface="Manrope"/>
              </a:rPr>
            </a:br>
            <a:endParaRPr sz="2800" spc="-60" dirty="0"/>
          </a:p>
        </p:txBody>
      </p:sp>
      <p:pic>
        <p:nvPicPr>
          <p:cNvPr id="18" name="Image 17">
            <a:extLst>
              <a:ext uri="{FF2B5EF4-FFF2-40B4-BE49-F238E27FC236}">
                <a16:creationId xmlns:a16="http://schemas.microsoft.com/office/drawing/2014/main" id="{7A36D526-87C1-358E-B9B7-CCABC12A3422}"/>
              </a:ext>
            </a:extLst>
          </p:cNvPr>
          <p:cNvPicPr>
            <a:picLocks noChangeAspect="1"/>
          </p:cNvPicPr>
          <p:nvPr/>
        </p:nvPicPr>
        <p:blipFill>
          <a:blip r:embed="rId2"/>
          <a:stretch>
            <a:fillRect/>
          </a:stretch>
        </p:blipFill>
        <p:spPr>
          <a:xfrm>
            <a:off x="11958225" y="3127276"/>
            <a:ext cx="6017449" cy="5598844"/>
          </a:xfrm>
          <a:prstGeom prst="rect">
            <a:avLst/>
          </a:prstGeom>
        </p:spPr>
      </p:pic>
      <p:sp>
        <p:nvSpPr>
          <p:cNvPr id="5" name="Rectangle 4">
            <a:extLst>
              <a:ext uri="{FF2B5EF4-FFF2-40B4-BE49-F238E27FC236}">
                <a16:creationId xmlns:a16="http://schemas.microsoft.com/office/drawing/2014/main" id="{8D5E42F8-07CF-5759-23AB-C81435CFE103}"/>
              </a:ext>
            </a:extLst>
          </p:cNvPr>
          <p:cNvSpPr/>
          <p:nvPr/>
        </p:nvSpPr>
        <p:spPr>
          <a:xfrm>
            <a:off x="932096" y="2868327"/>
            <a:ext cx="9754344" cy="115340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171450" indent="-171450">
              <a:lnSpc>
                <a:spcPct val="150000"/>
              </a:lnSpc>
              <a:buFont typeface="Wingdings" panose="05000000000000000000" pitchFamily="2" charset="2"/>
              <a:buChar char="§"/>
            </a:pPr>
            <a:r>
              <a:rPr lang="fr-FR" sz="1800" b="1" dirty="0">
                <a:solidFill>
                  <a:schemeClr val="dk1"/>
                </a:solidFill>
                <a:latin typeface="DM Sans"/>
              </a:rPr>
              <a:t>L'objet </a:t>
            </a:r>
            <a:r>
              <a:rPr lang="fr-FR" dirty="0"/>
              <a:t>de la configuration initialise et charge la configuration Hibernate, y compris les paramètres de connexion à la base de données et les options spécifiques à Hibernate.</a:t>
            </a:r>
            <a:r>
              <a:rPr lang="fr-FR" sz="1800" dirty="0">
                <a:solidFill>
                  <a:schemeClr val="dk1"/>
                </a:solidFill>
                <a:latin typeface="DM Sans"/>
              </a:rPr>
              <a:t>:</a:t>
            </a:r>
          </a:p>
        </p:txBody>
      </p:sp>
      <p:sp>
        <p:nvSpPr>
          <p:cNvPr id="21" name="Rectangle : coins arrondis 20">
            <a:extLst>
              <a:ext uri="{FF2B5EF4-FFF2-40B4-BE49-F238E27FC236}">
                <a16:creationId xmlns:a16="http://schemas.microsoft.com/office/drawing/2014/main" id="{B31F62C7-6192-B7DF-D36D-BD3B01900DF2}"/>
              </a:ext>
            </a:extLst>
          </p:cNvPr>
          <p:cNvSpPr/>
          <p:nvPr/>
        </p:nvSpPr>
        <p:spPr>
          <a:xfrm>
            <a:off x="12663862" y="5129921"/>
            <a:ext cx="1512168" cy="576064"/>
          </a:xfrm>
          <a:prstGeom prst="round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b="1">
              <a:ln w="22225">
                <a:solidFill>
                  <a:schemeClr val="accent2"/>
                </a:solidFill>
                <a:prstDash val="solid"/>
              </a:ln>
              <a:solidFill>
                <a:schemeClr val="accent2">
                  <a:lumMod val="40000"/>
                  <a:lumOff val="60000"/>
                </a:schemeClr>
              </a:solidFill>
            </a:endParaRPr>
          </a:p>
        </p:txBody>
      </p:sp>
      <p:cxnSp>
        <p:nvCxnSpPr>
          <p:cNvPr id="23" name="Connecteur droit avec flèche 22">
            <a:extLst>
              <a:ext uri="{FF2B5EF4-FFF2-40B4-BE49-F238E27FC236}">
                <a16:creationId xmlns:a16="http://schemas.microsoft.com/office/drawing/2014/main" id="{28A0A5DF-622E-4E86-F5C9-EEFEC3C4B502}"/>
              </a:ext>
            </a:extLst>
          </p:cNvPr>
          <p:cNvCxnSpPr>
            <a:cxnSpLocks/>
            <a:stCxn id="21" idx="1"/>
            <a:endCxn id="5" idx="3"/>
          </p:cNvCxnSpPr>
          <p:nvPr/>
        </p:nvCxnSpPr>
        <p:spPr>
          <a:xfrm flipH="1" flipV="1">
            <a:off x="10686440" y="3445030"/>
            <a:ext cx="1977422" cy="1972923"/>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7" name="object 14">
            <a:extLst>
              <a:ext uri="{FF2B5EF4-FFF2-40B4-BE49-F238E27FC236}">
                <a16:creationId xmlns:a16="http://schemas.microsoft.com/office/drawing/2014/main" id="{A35E84C0-D9B7-3576-9C9D-7FAA1F2BBF9B}"/>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8" name="ZoneTexte 7">
            <a:extLst>
              <a:ext uri="{FF2B5EF4-FFF2-40B4-BE49-F238E27FC236}">
                <a16:creationId xmlns:a16="http://schemas.microsoft.com/office/drawing/2014/main" id="{84D90CA9-4EE0-6105-4606-F7B2242A389F}"/>
              </a:ext>
            </a:extLst>
          </p:cNvPr>
          <p:cNvSpPr txBox="1"/>
          <p:nvPr/>
        </p:nvSpPr>
        <p:spPr>
          <a:xfrm>
            <a:off x="431032" y="2047156"/>
            <a:ext cx="1002128" cy="538609"/>
          </a:xfrm>
          <a:prstGeom prst="rect">
            <a:avLst/>
          </a:prstGeom>
          <a:noFill/>
        </p:spPr>
        <p:txBody>
          <a:bodyPr wrap="square">
            <a:spAutoFit/>
          </a:bodyPr>
          <a:lstStyle/>
          <a:p>
            <a:pPr algn="ctr"/>
            <a:r>
              <a:rPr lang="en-US" sz="2900" b="1" spc="-15" dirty="0">
                <a:solidFill>
                  <a:srgbClr val="FFFFFF"/>
                </a:solidFill>
                <a:latin typeface="Trebuchet MS"/>
              </a:rPr>
              <a:t>12</a:t>
            </a:r>
            <a:endParaRPr lang="fr-FR" sz="2900" b="1" spc="-15" dirty="0">
              <a:solidFill>
                <a:srgbClr val="FFFFFF"/>
              </a:solidFill>
              <a:latin typeface="Trebuchet MS"/>
            </a:endParaRPr>
          </a:p>
        </p:txBody>
      </p:sp>
      <p:sp>
        <p:nvSpPr>
          <p:cNvPr id="20" name="Rectangle : coins arrondis 19">
            <a:extLst>
              <a:ext uri="{FF2B5EF4-FFF2-40B4-BE49-F238E27FC236}">
                <a16:creationId xmlns:a16="http://schemas.microsoft.com/office/drawing/2014/main" id="{025E3DAF-0E2E-AA92-B82F-F3FA4A26938B}"/>
              </a:ext>
            </a:extLst>
          </p:cNvPr>
          <p:cNvSpPr/>
          <p:nvPr/>
        </p:nvSpPr>
        <p:spPr>
          <a:xfrm>
            <a:off x="1532989" y="3861677"/>
            <a:ext cx="8818240" cy="914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36" name="ZoneTexte 35">
            <a:extLst>
              <a:ext uri="{FF2B5EF4-FFF2-40B4-BE49-F238E27FC236}">
                <a16:creationId xmlns:a16="http://schemas.microsoft.com/office/drawing/2014/main" id="{98567204-AC36-A9D1-7469-3716A64A720A}"/>
              </a:ext>
            </a:extLst>
          </p:cNvPr>
          <p:cNvSpPr txBox="1"/>
          <p:nvPr/>
        </p:nvSpPr>
        <p:spPr>
          <a:xfrm>
            <a:off x="2314402" y="4134211"/>
            <a:ext cx="9144000" cy="369332"/>
          </a:xfrm>
          <a:prstGeom prst="rect">
            <a:avLst/>
          </a:prstGeom>
          <a:noFill/>
        </p:spPr>
        <p:txBody>
          <a:bodyPr wrap="square">
            <a:spAutoFit/>
          </a:bodyPr>
          <a:lstStyle/>
          <a:p>
            <a:r>
              <a:rPr lang="fr-FR" b="1" dirty="0">
                <a:effectLst/>
                <a:latin typeface="Consolas" panose="020B0609020204030204" pitchFamily="49" charset="0"/>
              </a:rPr>
              <a:t>Configuration</a:t>
            </a:r>
            <a:r>
              <a:rPr lang="fr-FR" b="1" dirty="0">
                <a:solidFill>
                  <a:srgbClr val="E06C75"/>
                </a:solidFill>
                <a:effectLst/>
                <a:latin typeface="Consolas" panose="020B0609020204030204" pitchFamily="49" charset="0"/>
              </a:rPr>
              <a:t> con </a:t>
            </a:r>
            <a:r>
              <a:rPr lang="fr-FR" b="1" dirty="0">
                <a:solidFill>
                  <a:srgbClr val="C678DD"/>
                </a:solidFill>
                <a:effectLst/>
                <a:latin typeface="Consolas" panose="020B0609020204030204" pitchFamily="49" charset="0"/>
              </a:rPr>
              <a:t>=new</a:t>
            </a:r>
            <a:r>
              <a:rPr lang="fr-FR" b="1" dirty="0">
                <a:solidFill>
                  <a:srgbClr val="ABB2BF"/>
                </a:solidFill>
                <a:effectLst/>
                <a:latin typeface="Consolas" panose="020B0609020204030204" pitchFamily="49" charset="0"/>
              </a:rPr>
              <a:t> </a:t>
            </a:r>
            <a:r>
              <a:rPr lang="fr-FR" b="1" dirty="0">
                <a:solidFill>
                  <a:srgbClr val="61AFEF"/>
                </a:solidFill>
                <a:effectLst/>
                <a:latin typeface="Consolas" panose="020B0609020204030204" pitchFamily="49" charset="0"/>
              </a:rPr>
              <a:t>Configuration</a:t>
            </a:r>
            <a:r>
              <a:rPr lang="fr-FR" b="1" dirty="0">
                <a:solidFill>
                  <a:srgbClr val="ABB2BF"/>
                </a:solidFill>
                <a:effectLst/>
                <a:latin typeface="Consolas" panose="020B0609020204030204" pitchFamily="49" charset="0"/>
              </a:rPr>
              <a:t>().</a:t>
            </a:r>
            <a:r>
              <a:rPr lang="fr-FR" b="1" dirty="0">
                <a:solidFill>
                  <a:srgbClr val="61AFEF"/>
                </a:solidFill>
                <a:effectLst/>
                <a:latin typeface="Consolas" panose="020B0609020204030204" pitchFamily="49" charset="0"/>
              </a:rPr>
              <a:t>configure</a:t>
            </a:r>
            <a:r>
              <a:rPr lang="fr-FR" b="1" dirty="0">
                <a:solidFill>
                  <a:srgbClr val="ABB2BF"/>
                </a:solidFill>
                <a:effectLst/>
                <a:latin typeface="Consolas" panose="020B0609020204030204" pitchFamily="49" charset="0"/>
              </a:rPr>
              <a:t>()</a:t>
            </a:r>
          </a:p>
        </p:txBody>
      </p:sp>
      <p:sp>
        <p:nvSpPr>
          <p:cNvPr id="38" name="Rectangle 37">
            <a:extLst>
              <a:ext uri="{FF2B5EF4-FFF2-40B4-BE49-F238E27FC236}">
                <a16:creationId xmlns:a16="http://schemas.microsoft.com/office/drawing/2014/main" id="{6FD1575F-BCAC-943D-A7D3-84161B4C5692}"/>
              </a:ext>
            </a:extLst>
          </p:cNvPr>
          <p:cNvSpPr/>
          <p:nvPr/>
        </p:nvSpPr>
        <p:spPr>
          <a:xfrm>
            <a:off x="1064937" y="5203016"/>
            <a:ext cx="9754344" cy="11534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171450" indent="-171450">
              <a:lnSpc>
                <a:spcPct val="150000"/>
              </a:lnSpc>
              <a:buFont typeface="Wingdings" panose="05000000000000000000" pitchFamily="2" charset="2"/>
              <a:buChar char="§"/>
            </a:pPr>
            <a:r>
              <a:rPr lang="fr-FR" b="1" dirty="0"/>
              <a:t>La </a:t>
            </a:r>
            <a:r>
              <a:rPr lang="fr-FR" b="1" dirty="0" err="1"/>
              <a:t>SessionFactory</a:t>
            </a:r>
            <a:r>
              <a:rPr lang="fr-FR" b="1" dirty="0"/>
              <a:t> </a:t>
            </a:r>
            <a:r>
              <a:rPr lang="fr-FR" dirty="0"/>
              <a:t>est une usine de sessions Hibernate. Elle est créée une seule fois au démarrage de l'application et fournit des sessions pour interagir avec la base de données.</a:t>
            </a:r>
            <a:endParaRPr lang="fr-FR" sz="1800" dirty="0">
              <a:solidFill>
                <a:schemeClr val="dk1"/>
              </a:solidFill>
              <a:latin typeface="DM Sans"/>
            </a:endParaRPr>
          </a:p>
        </p:txBody>
      </p:sp>
      <p:sp>
        <p:nvSpPr>
          <p:cNvPr id="39" name="Rectangle : coins arrondis 38">
            <a:extLst>
              <a:ext uri="{FF2B5EF4-FFF2-40B4-BE49-F238E27FC236}">
                <a16:creationId xmlns:a16="http://schemas.microsoft.com/office/drawing/2014/main" id="{D0B7DBA1-64E1-4C51-D3C7-D43317DC6197}"/>
              </a:ext>
            </a:extLst>
          </p:cNvPr>
          <p:cNvSpPr/>
          <p:nvPr/>
        </p:nvSpPr>
        <p:spPr>
          <a:xfrm>
            <a:off x="1532989" y="6251678"/>
            <a:ext cx="8818240" cy="914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dirty="0"/>
          </a:p>
        </p:txBody>
      </p:sp>
      <p:sp>
        <p:nvSpPr>
          <p:cNvPr id="44" name="ZoneTexte 43">
            <a:extLst>
              <a:ext uri="{FF2B5EF4-FFF2-40B4-BE49-F238E27FC236}">
                <a16:creationId xmlns:a16="http://schemas.microsoft.com/office/drawing/2014/main" id="{18BD5762-F492-FD7F-6920-EBD5560B7ECE}"/>
              </a:ext>
            </a:extLst>
          </p:cNvPr>
          <p:cNvSpPr txBox="1"/>
          <p:nvPr/>
        </p:nvSpPr>
        <p:spPr>
          <a:xfrm>
            <a:off x="1655831" y="6532922"/>
            <a:ext cx="9144000" cy="923330"/>
          </a:xfrm>
          <a:prstGeom prst="rect">
            <a:avLst/>
          </a:prstGeom>
          <a:noFill/>
        </p:spPr>
        <p:txBody>
          <a:bodyPr wrap="square">
            <a:spAutoFit/>
          </a:bodyPr>
          <a:lstStyle/>
          <a:p>
            <a:r>
              <a:rPr lang="fr-FR" b="1" dirty="0" err="1">
                <a:effectLst/>
                <a:latin typeface="Consolas" panose="020B0609020204030204" pitchFamily="49" charset="0"/>
              </a:rPr>
              <a:t>SessionFactory</a:t>
            </a:r>
            <a:r>
              <a:rPr lang="fr-FR" b="1" dirty="0">
                <a:solidFill>
                  <a:srgbClr val="E06C75"/>
                </a:solidFill>
                <a:effectLst/>
                <a:latin typeface="Consolas" panose="020B0609020204030204" pitchFamily="49" charset="0"/>
              </a:rPr>
              <a:t> </a:t>
            </a:r>
            <a:r>
              <a:rPr lang="fr-FR" b="1" dirty="0" err="1">
                <a:solidFill>
                  <a:srgbClr val="E06C75"/>
                </a:solidFill>
                <a:effectLst/>
                <a:latin typeface="Consolas" panose="020B0609020204030204" pitchFamily="49" charset="0"/>
              </a:rPr>
              <a:t>sessionFactory</a:t>
            </a:r>
            <a:r>
              <a:rPr lang="fr-FR" b="1" dirty="0">
                <a:solidFill>
                  <a:srgbClr val="E06C75"/>
                </a:solidFill>
                <a:effectLst/>
                <a:latin typeface="Consolas" panose="020B0609020204030204" pitchFamily="49" charset="0"/>
              </a:rPr>
              <a:t> </a:t>
            </a:r>
            <a:r>
              <a:rPr lang="fr-FR" b="1" dirty="0">
                <a:solidFill>
                  <a:srgbClr val="C678DD"/>
                </a:solidFill>
                <a:effectLst/>
                <a:latin typeface="Consolas" panose="020B0609020204030204" pitchFamily="49" charset="0"/>
              </a:rPr>
              <a:t>=</a:t>
            </a:r>
            <a:r>
              <a:rPr lang="fr-FR" b="1" dirty="0">
                <a:solidFill>
                  <a:srgbClr val="ABB2BF"/>
                </a:solidFill>
                <a:effectLst/>
                <a:latin typeface="Consolas" panose="020B0609020204030204" pitchFamily="49" charset="0"/>
              </a:rPr>
              <a:t> </a:t>
            </a:r>
            <a:r>
              <a:rPr lang="fr-FR" b="1" dirty="0" err="1">
                <a:solidFill>
                  <a:srgbClr val="E06C75"/>
                </a:solidFill>
                <a:effectLst/>
                <a:latin typeface="Consolas" panose="020B0609020204030204" pitchFamily="49" charset="0"/>
              </a:rPr>
              <a:t>configuration</a:t>
            </a:r>
            <a:r>
              <a:rPr lang="fr-FR" b="1" dirty="0" err="1">
                <a:solidFill>
                  <a:srgbClr val="ABB2BF"/>
                </a:solidFill>
                <a:effectLst/>
                <a:latin typeface="Consolas" panose="020B0609020204030204" pitchFamily="49" charset="0"/>
              </a:rPr>
              <a:t>.</a:t>
            </a:r>
            <a:r>
              <a:rPr lang="fr-FR" b="1" dirty="0" err="1">
                <a:solidFill>
                  <a:srgbClr val="61AFEF"/>
                </a:solidFill>
                <a:effectLst/>
                <a:latin typeface="Consolas" panose="020B0609020204030204" pitchFamily="49" charset="0"/>
              </a:rPr>
              <a:t>buildSessionFactory</a:t>
            </a:r>
            <a:r>
              <a:rPr lang="fr-FR" b="1" dirty="0">
                <a:solidFill>
                  <a:srgbClr val="ABB2BF"/>
                </a:solidFill>
                <a:effectLst/>
                <a:latin typeface="Consolas" panose="020B0609020204030204" pitchFamily="49" charset="0"/>
              </a:rPr>
              <a:t>();</a:t>
            </a:r>
          </a:p>
          <a:p>
            <a:br>
              <a:rPr lang="fr-FR" b="1" dirty="0">
                <a:solidFill>
                  <a:srgbClr val="ABB2BF"/>
                </a:solidFill>
                <a:effectLst/>
                <a:latin typeface="Consolas" panose="020B0609020204030204" pitchFamily="49" charset="0"/>
              </a:rPr>
            </a:br>
            <a:endParaRPr lang="fr-FR" b="1" dirty="0">
              <a:solidFill>
                <a:srgbClr val="ABB2BF"/>
              </a:solidFill>
              <a:effectLst/>
              <a:latin typeface="Consolas" panose="020B0609020204030204" pitchFamily="49" charset="0"/>
            </a:endParaRPr>
          </a:p>
        </p:txBody>
      </p:sp>
      <p:sp>
        <p:nvSpPr>
          <p:cNvPr id="54" name="Rectangle : coins arrondis 53">
            <a:extLst>
              <a:ext uri="{FF2B5EF4-FFF2-40B4-BE49-F238E27FC236}">
                <a16:creationId xmlns:a16="http://schemas.microsoft.com/office/drawing/2014/main" id="{9107E13E-4BE8-2BD3-7A3F-D64B62D48A58}"/>
              </a:ext>
            </a:extLst>
          </p:cNvPr>
          <p:cNvSpPr/>
          <p:nvPr/>
        </p:nvSpPr>
        <p:spPr>
          <a:xfrm>
            <a:off x="14210865" y="5157135"/>
            <a:ext cx="1512168" cy="576064"/>
          </a:xfrm>
          <a:prstGeom prst="roundRect">
            <a:avLst/>
          </a:prstGeom>
          <a:noFill/>
          <a:ln w="76200"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b="1">
              <a:ln w="22225">
                <a:solidFill>
                  <a:schemeClr val="accent2"/>
                </a:solidFill>
                <a:prstDash val="solid"/>
              </a:ln>
              <a:solidFill>
                <a:schemeClr val="accent2">
                  <a:lumMod val="40000"/>
                  <a:lumOff val="60000"/>
                </a:schemeClr>
              </a:solidFill>
            </a:endParaRPr>
          </a:p>
        </p:txBody>
      </p:sp>
      <p:cxnSp>
        <p:nvCxnSpPr>
          <p:cNvPr id="55" name="Connecteur droit avec flèche 54">
            <a:extLst>
              <a:ext uri="{FF2B5EF4-FFF2-40B4-BE49-F238E27FC236}">
                <a16:creationId xmlns:a16="http://schemas.microsoft.com/office/drawing/2014/main" id="{04928A55-96F4-1EDF-0EC2-5BB6D4EA8AF4}"/>
              </a:ext>
            </a:extLst>
          </p:cNvPr>
          <p:cNvCxnSpPr>
            <a:cxnSpLocks/>
            <a:endCxn id="38" idx="3"/>
          </p:cNvCxnSpPr>
          <p:nvPr/>
        </p:nvCxnSpPr>
        <p:spPr>
          <a:xfrm flipH="1">
            <a:off x="10819281" y="5705985"/>
            <a:ext cx="4324556" cy="73734"/>
          </a:xfrm>
          <a:prstGeom prst="straightConnector1">
            <a:avLst/>
          </a:prstGeom>
          <a:ln w="57150">
            <a:solidFill>
              <a:schemeClr val="accent1">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59" name="Rectangle : coins arrondis 58">
            <a:extLst>
              <a:ext uri="{FF2B5EF4-FFF2-40B4-BE49-F238E27FC236}">
                <a16:creationId xmlns:a16="http://schemas.microsoft.com/office/drawing/2014/main" id="{0949877A-74AD-43FB-EA5E-8E51C6C1D516}"/>
              </a:ext>
            </a:extLst>
          </p:cNvPr>
          <p:cNvSpPr/>
          <p:nvPr/>
        </p:nvSpPr>
        <p:spPr>
          <a:xfrm>
            <a:off x="15757868" y="5129865"/>
            <a:ext cx="1512168" cy="576064"/>
          </a:xfrm>
          <a:prstGeom prst="roundRect">
            <a:avLst/>
          </a:prstGeom>
          <a:noFill/>
          <a:ln w="76200" cap="flat" cmpd="sng" algn="ctr">
            <a:solidFill>
              <a:schemeClr val="tx1">
                <a:lumMod val="85000"/>
                <a:lumOff val="1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b="1">
              <a:ln w="22225">
                <a:solidFill>
                  <a:schemeClr val="accent2"/>
                </a:solidFill>
                <a:prstDash val="solid"/>
              </a:ln>
              <a:solidFill>
                <a:schemeClr val="accent2">
                  <a:lumMod val="40000"/>
                  <a:lumOff val="60000"/>
                </a:schemeClr>
              </a:solidFill>
            </a:endParaRPr>
          </a:p>
        </p:txBody>
      </p:sp>
      <p:sp>
        <p:nvSpPr>
          <p:cNvPr id="63" name="Rectangle 62">
            <a:extLst>
              <a:ext uri="{FF2B5EF4-FFF2-40B4-BE49-F238E27FC236}">
                <a16:creationId xmlns:a16="http://schemas.microsoft.com/office/drawing/2014/main" id="{341E5DE3-E9B4-EA66-C32B-C713BA5878CC}"/>
              </a:ext>
            </a:extLst>
          </p:cNvPr>
          <p:cNvSpPr/>
          <p:nvPr/>
        </p:nvSpPr>
        <p:spPr>
          <a:xfrm>
            <a:off x="1064937" y="7414834"/>
            <a:ext cx="9754344" cy="11534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171450" indent="-171450">
              <a:lnSpc>
                <a:spcPct val="150000"/>
              </a:lnSpc>
              <a:buFont typeface="Wingdings" panose="05000000000000000000" pitchFamily="2" charset="2"/>
              <a:buChar char="§"/>
            </a:pPr>
            <a:r>
              <a:rPr lang="fr-FR" b="1" dirty="0"/>
              <a:t>La Session </a:t>
            </a:r>
            <a:r>
              <a:rPr lang="fr-FR" dirty="0"/>
              <a:t>représente une connexion à la base de données. Elle permet d'exécuter des opérations de base de données et de gérer la persistance des objets.</a:t>
            </a:r>
            <a:endParaRPr lang="fr-FR" sz="1800" dirty="0">
              <a:solidFill>
                <a:schemeClr val="dk1"/>
              </a:solidFill>
              <a:latin typeface="DM Sans"/>
            </a:endParaRPr>
          </a:p>
        </p:txBody>
      </p:sp>
      <p:sp>
        <p:nvSpPr>
          <p:cNvPr id="64" name="Rectangle : coins arrondis 63">
            <a:extLst>
              <a:ext uri="{FF2B5EF4-FFF2-40B4-BE49-F238E27FC236}">
                <a16:creationId xmlns:a16="http://schemas.microsoft.com/office/drawing/2014/main" id="{ED02E7E0-A3A3-CCE8-FB4A-78E3571C3A97}"/>
              </a:ext>
            </a:extLst>
          </p:cNvPr>
          <p:cNvSpPr/>
          <p:nvPr/>
        </p:nvSpPr>
        <p:spPr>
          <a:xfrm>
            <a:off x="1532989" y="8463496"/>
            <a:ext cx="8818240" cy="914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dirty="0"/>
          </a:p>
        </p:txBody>
      </p:sp>
      <p:cxnSp>
        <p:nvCxnSpPr>
          <p:cNvPr id="65" name="Connecteur droit avec flèche 64">
            <a:extLst>
              <a:ext uri="{FF2B5EF4-FFF2-40B4-BE49-F238E27FC236}">
                <a16:creationId xmlns:a16="http://schemas.microsoft.com/office/drawing/2014/main" id="{E697C6F8-9E88-7A04-F579-51B1BCC8EE78}"/>
              </a:ext>
            </a:extLst>
          </p:cNvPr>
          <p:cNvCxnSpPr>
            <a:cxnSpLocks/>
            <a:stCxn id="59" idx="2"/>
          </p:cNvCxnSpPr>
          <p:nvPr/>
        </p:nvCxnSpPr>
        <p:spPr>
          <a:xfrm flipH="1">
            <a:off x="10686440" y="5705929"/>
            <a:ext cx="5827512" cy="2297188"/>
          </a:xfrm>
          <a:prstGeom prst="straightConnector1">
            <a:avLst/>
          </a:prstGeom>
          <a:ln w="57150">
            <a:solidFill>
              <a:schemeClr val="tx1">
                <a:lumMod val="85000"/>
                <a:lumOff val="1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68" name="ZoneTexte 67">
            <a:extLst>
              <a:ext uri="{FF2B5EF4-FFF2-40B4-BE49-F238E27FC236}">
                <a16:creationId xmlns:a16="http://schemas.microsoft.com/office/drawing/2014/main" id="{33AD3ACA-219C-3F95-7653-2914A38A143D}"/>
              </a:ext>
            </a:extLst>
          </p:cNvPr>
          <p:cNvSpPr txBox="1"/>
          <p:nvPr/>
        </p:nvSpPr>
        <p:spPr>
          <a:xfrm>
            <a:off x="2814225" y="8691132"/>
            <a:ext cx="9144000" cy="923330"/>
          </a:xfrm>
          <a:prstGeom prst="rect">
            <a:avLst/>
          </a:prstGeom>
          <a:noFill/>
        </p:spPr>
        <p:txBody>
          <a:bodyPr wrap="square">
            <a:spAutoFit/>
          </a:bodyPr>
          <a:lstStyle/>
          <a:p>
            <a:r>
              <a:rPr lang="fr-FR" b="1" dirty="0">
                <a:effectLst/>
                <a:latin typeface="Consolas" panose="020B0609020204030204" pitchFamily="49" charset="0"/>
              </a:rPr>
              <a:t>Session</a:t>
            </a:r>
            <a:r>
              <a:rPr lang="fr-FR" b="1" dirty="0">
                <a:solidFill>
                  <a:srgbClr val="E06C75"/>
                </a:solidFill>
                <a:effectLst/>
                <a:latin typeface="Consolas" panose="020B0609020204030204" pitchFamily="49" charset="0"/>
              </a:rPr>
              <a:t> </a:t>
            </a:r>
            <a:r>
              <a:rPr lang="fr-FR" b="1" dirty="0" err="1">
                <a:solidFill>
                  <a:srgbClr val="E06C75"/>
                </a:solidFill>
                <a:effectLst/>
                <a:latin typeface="Consolas" panose="020B0609020204030204" pitchFamily="49" charset="0"/>
              </a:rPr>
              <a:t>session</a:t>
            </a:r>
            <a:r>
              <a:rPr lang="fr-FR" b="1" dirty="0">
                <a:solidFill>
                  <a:srgbClr val="E06C75"/>
                </a:solidFill>
                <a:effectLst/>
                <a:latin typeface="Consolas" panose="020B0609020204030204" pitchFamily="49" charset="0"/>
              </a:rPr>
              <a:t> </a:t>
            </a:r>
            <a:r>
              <a:rPr lang="fr-FR" b="1" dirty="0">
                <a:solidFill>
                  <a:srgbClr val="C678DD"/>
                </a:solidFill>
                <a:effectLst/>
                <a:latin typeface="Consolas" panose="020B0609020204030204" pitchFamily="49" charset="0"/>
              </a:rPr>
              <a:t>=</a:t>
            </a:r>
            <a:r>
              <a:rPr lang="fr-FR" b="1" dirty="0">
                <a:solidFill>
                  <a:srgbClr val="ABB2BF"/>
                </a:solidFill>
                <a:effectLst/>
                <a:latin typeface="Consolas" panose="020B0609020204030204" pitchFamily="49" charset="0"/>
              </a:rPr>
              <a:t> </a:t>
            </a:r>
            <a:r>
              <a:rPr lang="fr-FR" b="1" dirty="0" err="1">
                <a:solidFill>
                  <a:srgbClr val="E06C75"/>
                </a:solidFill>
                <a:effectLst/>
                <a:latin typeface="Consolas" panose="020B0609020204030204" pitchFamily="49" charset="0"/>
              </a:rPr>
              <a:t>sessionFactory</a:t>
            </a:r>
            <a:r>
              <a:rPr lang="fr-FR" b="1" dirty="0" err="1">
                <a:solidFill>
                  <a:srgbClr val="ABB2BF"/>
                </a:solidFill>
                <a:effectLst/>
                <a:latin typeface="Consolas" panose="020B0609020204030204" pitchFamily="49" charset="0"/>
              </a:rPr>
              <a:t>.</a:t>
            </a:r>
            <a:r>
              <a:rPr lang="fr-FR" b="1" dirty="0" err="1">
                <a:solidFill>
                  <a:srgbClr val="61AFEF"/>
                </a:solidFill>
                <a:effectLst/>
                <a:latin typeface="Consolas" panose="020B0609020204030204" pitchFamily="49" charset="0"/>
              </a:rPr>
              <a:t>openSession</a:t>
            </a:r>
            <a:r>
              <a:rPr lang="fr-FR" b="1" dirty="0">
                <a:solidFill>
                  <a:srgbClr val="ABB2BF"/>
                </a:solidFill>
                <a:effectLst/>
                <a:latin typeface="Consolas" panose="020B0609020204030204" pitchFamily="49" charset="0"/>
              </a:rPr>
              <a:t>();</a:t>
            </a:r>
          </a:p>
          <a:p>
            <a:br>
              <a:rPr lang="fr-FR" b="1" dirty="0">
                <a:solidFill>
                  <a:srgbClr val="ABB2BF"/>
                </a:solidFill>
                <a:effectLst/>
                <a:latin typeface="Consolas" panose="020B0609020204030204" pitchFamily="49" charset="0"/>
              </a:rPr>
            </a:br>
            <a:endParaRPr lang="fr-FR" b="1"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8702905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fade">
                                      <p:cBhvr>
                                        <p:cTn id="41" dur="500"/>
                                        <p:tgtEl>
                                          <p:spTgt spid="6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500"/>
                                        <p:tgtEl>
                                          <p:spTgt spid="6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fade">
                                      <p:cBhvr>
                                        <p:cTn id="50" dur="500"/>
                                        <p:tgtEl>
                                          <p:spTgt spid="6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0" grpId="0" animBg="1"/>
      <p:bldP spid="36" grpId="0"/>
      <p:bldP spid="38" grpId="0" animBg="1"/>
      <p:bldP spid="39" grpId="0" animBg="1"/>
      <p:bldP spid="44" grpId="0"/>
      <p:bldP spid="54" grpId="0" animBg="1"/>
      <p:bldP spid="59" grpId="0" animBg="1"/>
      <p:bldP spid="63" grpId="0" animBg="1"/>
      <p:bldP spid="64" grpId="0" animBg="1"/>
      <p:bldP spid="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9" name="object 9"/>
          <p:cNvSpPr/>
          <p:nvPr/>
        </p:nvSpPr>
        <p:spPr>
          <a:xfrm>
            <a:off x="0" y="9851027"/>
            <a:ext cx="6150516" cy="43597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10" name="object 10"/>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11" name="object 11"/>
          <p:cNvSpPr/>
          <p:nvPr/>
        </p:nvSpPr>
        <p:spPr>
          <a:xfrm>
            <a:off x="12167965" y="9851027"/>
            <a:ext cx="6120035" cy="435973"/>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12" name="object 12"/>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13" name="object 13"/>
          <p:cNvSpPr/>
          <p:nvPr/>
        </p:nvSpPr>
        <p:spPr>
          <a:xfrm>
            <a:off x="6150516" y="9851027"/>
            <a:ext cx="6017449" cy="435973"/>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442449" y="550195"/>
            <a:ext cx="6312991" cy="523220"/>
          </a:xfrm>
          <a:prstGeom prst="rect">
            <a:avLst/>
          </a:prstGeom>
          <a:noFill/>
        </p:spPr>
        <p:txBody>
          <a:bodyPr wrap="square">
            <a:spAutoFit/>
          </a:bodyPr>
          <a:lstStyle/>
          <a:p>
            <a:r>
              <a:rPr lang="en" sz="2800" b="1" dirty="0">
                <a:solidFill>
                  <a:schemeClr val="bg1"/>
                </a:solidFill>
                <a:latin typeface="Manrope"/>
                <a:sym typeface="Manrope"/>
              </a:rPr>
              <a:t>II- ARCHIRECTURE HIBERNATE</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1304844"/>
          </a:xfrm>
          <a:prstGeom prst="rect">
            <a:avLst/>
          </a:prstGeom>
        </p:spPr>
        <p:txBody>
          <a:bodyPr vert="horz" wrap="square" lIns="0" tIns="12065" rIns="0" bIns="0" rtlCol="0">
            <a:spAutoFit/>
          </a:bodyPr>
          <a:lstStyle/>
          <a:p>
            <a:pPr marL="12700">
              <a:spcBef>
                <a:spcPts val="95"/>
              </a:spcBef>
            </a:pPr>
            <a:r>
              <a:rPr lang="fr-FR" sz="2800" spc="-60" dirty="0"/>
              <a:t>II.3- </a:t>
            </a:r>
            <a:r>
              <a:rPr lang="fr-FR" sz="2800" spc="-60" dirty="0">
                <a:sym typeface="Manrope"/>
              </a:rPr>
              <a:t> L’objet </a:t>
            </a:r>
            <a:r>
              <a:rPr lang="fr-FR" sz="2800" spc="-60" dirty="0" err="1">
                <a:sym typeface="Manrope"/>
              </a:rPr>
              <a:t>Trasaction</a:t>
            </a:r>
            <a:r>
              <a:rPr lang="fr-FR" sz="2800" spc="-60" dirty="0">
                <a:sym typeface="Manrope"/>
              </a:rPr>
              <a:t>, </a:t>
            </a:r>
            <a:r>
              <a:rPr lang="fr-FR" sz="2800" spc="-60" dirty="0" err="1">
                <a:sym typeface="Manrope"/>
              </a:rPr>
              <a:t>Query</a:t>
            </a:r>
            <a:r>
              <a:rPr lang="fr-FR" sz="2800" spc="-60" dirty="0">
                <a:sym typeface="Manrope"/>
              </a:rPr>
              <a:t> et </a:t>
            </a:r>
            <a:r>
              <a:rPr lang="fr-FR" sz="2800" spc="-60" dirty="0" err="1">
                <a:sym typeface="Manrope"/>
              </a:rPr>
              <a:t>Criteria</a:t>
            </a:r>
            <a:br>
              <a:rPr lang="fr-FR" sz="2800" dirty="0"/>
            </a:br>
            <a:br>
              <a:rPr lang="fr-FR" sz="2800" dirty="0">
                <a:solidFill>
                  <a:schemeClr val="dk1"/>
                </a:solidFill>
                <a:latin typeface="Manrope"/>
                <a:sym typeface="Manrope"/>
              </a:rPr>
            </a:br>
            <a:endParaRPr sz="2800" spc="-60" dirty="0"/>
          </a:p>
        </p:txBody>
      </p:sp>
      <p:pic>
        <p:nvPicPr>
          <p:cNvPr id="18" name="Image 17">
            <a:extLst>
              <a:ext uri="{FF2B5EF4-FFF2-40B4-BE49-F238E27FC236}">
                <a16:creationId xmlns:a16="http://schemas.microsoft.com/office/drawing/2014/main" id="{7A36D526-87C1-358E-B9B7-CCABC12A3422}"/>
              </a:ext>
            </a:extLst>
          </p:cNvPr>
          <p:cNvPicPr>
            <a:picLocks noChangeAspect="1"/>
          </p:cNvPicPr>
          <p:nvPr/>
        </p:nvPicPr>
        <p:blipFill>
          <a:blip r:embed="rId2"/>
          <a:stretch>
            <a:fillRect/>
          </a:stretch>
        </p:blipFill>
        <p:spPr>
          <a:xfrm>
            <a:off x="11958225" y="3110162"/>
            <a:ext cx="6017449" cy="5598844"/>
          </a:xfrm>
          <a:prstGeom prst="rect">
            <a:avLst/>
          </a:prstGeom>
          <a:ln>
            <a:solidFill>
              <a:schemeClr val="accent5">
                <a:lumMod val="50000"/>
              </a:schemeClr>
            </a:solidFill>
          </a:ln>
        </p:spPr>
      </p:pic>
      <p:sp>
        <p:nvSpPr>
          <p:cNvPr id="21" name="Rectangle : coins arrondis 20">
            <a:extLst>
              <a:ext uri="{FF2B5EF4-FFF2-40B4-BE49-F238E27FC236}">
                <a16:creationId xmlns:a16="http://schemas.microsoft.com/office/drawing/2014/main" id="{B31F62C7-6192-B7DF-D36D-BD3B01900DF2}"/>
              </a:ext>
            </a:extLst>
          </p:cNvPr>
          <p:cNvSpPr/>
          <p:nvPr/>
        </p:nvSpPr>
        <p:spPr>
          <a:xfrm>
            <a:off x="12766304" y="5660712"/>
            <a:ext cx="1461944" cy="531971"/>
          </a:xfrm>
          <a:prstGeom prst="round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b="1">
              <a:ln w="22225">
                <a:solidFill>
                  <a:schemeClr val="accent2"/>
                </a:solidFill>
                <a:prstDash val="solid"/>
              </a:ln>
              <a:solidFill>
                <a:schemeClr val="accent2">
                  <a:lumMod val="40000"/>
                  <a:lumOff val="60000"/>
                </a:schemeClr>
              </a:solidFill>
            </a:endParaRPr>
          </a:p>
        </p:txBody>
      </p:sp>
      <p:sp>
        <p:nvSpPr>
          <p:cNvPr id="8" name="Rectangle : coins arrondis 7">
            <a:extLst>
              <a:ext uri="{FF2B5EF4-FFF2-40B4-BE49-F238E27FC236}">
                <a16:creationId xmlns:a16="http://schemas.microsoft.com/office/drawing/2014/main" id="{671BE7A9-070A-6087-CF67-075754E74133}"/>
              </a:ext>
            </a:extLst>
          </p:cNvPr>
          <p:cNvSpPr/>
          <p:nvPr/>
        </p:nvSpPr>
        <p:spPr>
          <a:xfrm>
            <a:off x="312326" y="2956323"/>
            <a:ext cx="9623762" cy="110615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buFont typeface="Arial" panose="020B0604020202020204" pitchFamily="34" charset="0"/>
              <a:buChar char="•"/>
            </a:pPr>
            <a:r>
              <a:rPr lang="fr-FR" b="1" dirty="0"/>
              <a:t>La Transaction </a:t>
            </a:r>
            <a:r>
              <a:rPr lang="fr-FR" dirty="0"/>
              <a:t>est utilisée pour regrouper des opérations de base de données en une seule unité logique. Elle assure la cohérence des données en confirmant ou en annulant les modifications.</a:t>
            </a:r>
            <a:endParaRPr lang="fr-FR" sz="1600" dirty="0">
              <a:solidFill>
                <a:schemeClr val="dk1"/>
              </a:solidFill>
              <a:latin typeface="DM Sans"/>
              <a:cs typeface="Arial"/>
            </a:endParaRPr>
          </a:p>
        </p:txBody>
      </p:sp>
      <p:cxnSp>
        <p:nvCxnSpPr>
          <p:cNvPr id="26" name="Connecteur : en arc 25">
            <a:extLst>
              <a:ext uri="{FF2B5EF4-FFF2-40B4-BE49-F238E27FC236}">
                <a16:creationId xmlns:a16="http://schemas.microsoft.com/office/drawing/2014/main" id="{4E81D2CD-9E49-6029-3682-0DA9E3B46789}"/>
              </a:ext>
            </a:extLst>
          </p:cNvPr>
          <p:cNvCxnSpPr>
            <a:cxnSpLocks/>
            <a:endCxn id="8" idx="3"/>
          </p:cNvCxnSpPr>
          <p:nvPr/>
        </p:nvCxnSpPr>
        <p:spPr>
          <a:xfrm rot="10800000">
            <a:off x="9936088" y="3509401"/>
            <a:ext cx="2819352" cy="2411227"/>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 coins arrondis 28">
            <a:extLst>
              <a:ext uri="{FF2B5EF4-FFF2-40B4-BE49-F238E27FC236}">
                <a16:creationId xmlns:a16="http://schemas.microsoft.com/office/drawing/2014/main" id="{0E022948-08C1-0704-93FF-561F69D08EEA}"/>
              </a:ext>
            </a:extLst>
          </p:cNvPr>
          <p:cNvSpPr/>
          <p:nvPr/>
        </p:nvSpPr>
        <p:spPr>
          <a:xfrm>
            <a:off x="14327364" y="5643599"/>
            <a:ext cx="1327684" cy="531971"/>
          </a:xfrm>
          <a:prstGeom prst="roundRect">
            <a:avLst/>
          </a:prstGeom>
          <a:noFill/>
          <a:ln w="762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b="1">
              <a:ln w="22225">
                <a:solidFill>
                  <a:schemeClr val="accent2"/>
                </a:solidFill>
                <a:prstDash val="solid"/>
              </a:ln>
              <a:solidFill>
                <a:schemeClr val="accent2">
                  <a:lumMod val="40000"/>
                  <a:lumOff val="60000"/>
                </a:schemeClr>
              </a:solidFill>
            </a:endParaRPr>
          </a:p>
        </p:txBody>
      </p:sp>
      <p:sp>
        <p:nvSpPr>
          <p:cNvPr id="30" name="Rectangle : coins arrondis 29">
            <a:extLst>
              <a:ext uri="{FF2B5EF4-FFF2-40B4-BE49-F238E27FC236}">
                <a16:creationId xmlns:a16="http://schemas.microsoft.com/office/drawing/2014/main" id="{7384855D-EA04-0CE1-C671-3E143BFF71E7}"/>
              </a:ext>
            </a:extLst>
          </p:cNvPr>
          <p:cNvSpPr/>
          <p:nvPr/>
        </p:nvSpPr>
        <p:spPr>
          <a:xfrm>
            <a:off x="312326" y="5660712"/>
            <a:ext cx="9623762" cy="11203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dirty="0"/>
              <a:t>Les requêtes en Hibernate peuvent être écrites en HQL (Hibernate </a:t>
            </a:r>
            <a:r>
              <a:rPr lang="fr-FR" dirty="0" err="1"/>
              <a:t>Query</a:t>
            </a:r>
            <a:r>
              <a:rPr lang="fr-FR" dirty="0"/>
              <a:t> </a:t>
            </a:r>
            <a:r>
              <a:rPr lang="fr-FR" dirty="0" err="1"/>
              <a:t>Language</a:t>
            </a:r>
            <a:r>
              <a:rPr lang="fr-FR" dirty="0"/>
              <a:t>). Elles permettent d'interagir avec les objets persistants dans la base de données.</a:t>
            </a:r>
            <a:endParaRPr lang="fr-FR" sz="2000" b="0" i="0" dirty="0">
              <a:solidFill>
                <a:srgbClr val="FFFFFF"/>
              </a:solidFill>
              <a:effectLst/>
              <a:latin typeface="-apple-system"/>
            </a:endParaRPr>
          </a:p>
        </p:txBody>
      </p:sp>
      <p:cxnSp>
        <p:nvCxnSpPr>
          <p:cNvPr id="43" name="Connecteur : en arc 42">
            <a:extLst>
              <a:ext uri="{FF2B5EF4-FFF2-40B4-BE49-F238E27FC236}">
                <a16:creationId xmlns:a16="http://schemas.microsoft.com/office/drawing/2014/main" id="{DED27AF4-C06C-DC37-D852-5CD45664D638}"/>
              </a:ext>
            </a:extLst>
          </p:cNvPr>
          <p:cNvCxnSpPr>
            <a:cxnSpLocks/>
            <a:stCxn id="29" idx="2"/>
            <a:endCxn id="30" idx="3"/>
          </p:cNvCxnSpPr>
          <p:nvPr/>
        </p:nvCxnSpPr>
        <p:spPr>
          <a:xfrm rot="5400000">
            <a:off x="12440989" y="3670669"/>
            <a:ext cx="45317" cy="5055118"/>
          </a:xfrm>
          <a:prstGeom prst="curved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 coins arrondis 44">
            <a:extLst>
              <a:ext uri="{FF2B5EF4-FFF2-40B4-BE49-F238E27FC236}">
                <a16:creationId xmlns:a16="http://schemas.microsoft.com/office/drawing/2014/main" id="{0740E65D-A261-9D5A-E5AD-46FB5AD4B88C}"/>
              </a:ext>
            </a:extLst>
          </p:cNvPr>
          <p:cNvSpPr/>
          <p:nvPr/>
        </p:nvSpPr>
        <p:spPr>
          <a:xfrm>
            <a:off x="340926" y="7833755"/>
            <a:ext cx="9595162" cy="9498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b="1" dirty="0" err="1"/>
              <a:t>Criteria</a:t>
            </a:r>
            <a:r>
              <a:rPr lang="fr-FR" dirty="0"/>
              <a:t> est une autre méthode permettant de créer des requêtes de manière programmatique en utilisant des critères spécifiés, offrant une alternative à l'utilisation de HQL.</a:t>
            </a:r>
            <a:endParaRPr lang="fr-FR" sz="1600" dirty="0">
              <a:latin typeface="DM Sans"/>
              <a:cs typeface="Arial"/>
            </a:endParaRPr>
          </a:p>
        </p:txBody>
      </p:sp>
      <p:sp>
        <p:nvSpPr>
          <p:cNvPr id="47" name="Rectangle : coins arrondis 46">
            <a:extLst>
              <a:ext uri="{FF2B5EF4-FFF2-40B4-BE49-F238E27FC236}">
                <a16:creationId xmlns:a16="http://schemas.microsoft.com/office/drawing/2014/main" id="{3A5AD3BB-8A22-5652-B2F2-C45D6817F028}"/>
              </a:ext>
            </a:extLst>
          </p:cNvPr>
          <p:cNvSpPr/>
          <p:nvPr/>
        </p:nvSpPr>
        <p:spPr>
          <a:xfrm>
            <a:off x="15856462" y="5640297"/>
            <a:ext cx="1327684" cy="531971"/>
          </a:xfrm>
          <a:prstGeom prst="roundRect">
            <a:avLst/>
          </a:prstGeom>
          <a:noFill/>
          <a:ln w="76200" cap="flat" cmpd="sng" algn="ctr">
            <a:solidFill>
              <a:schemeClr val="accent4">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b="1">
              <a:ln w="22225">
                <a:solidFill>
                  <a:schemeClr val="accent2"/>
                </a:solidFill>
                <a:prstDash val="solid"/>
              </a:ln>
              <a:solidFill>
                <a:schemeClr val="accent2">
                  <a:lumMod val="40000"/>
                  <a:lumOff val="60000"/>
                </a:schemeClr>
              </a:solidFill>
            </a:endParaRPr>
          </a:p>
        </p:txBody>
      </p:sp>
      <p:cxnSp>
        <p:nvCxnSpPr>
          <p:cNvPr id="49" name="Connecteur : en arc 48">
            <a:extLst>
              <a:ext uri="{FF2B5EF4-FFF2-40B4-BE49-F238E27FC236}">
                <a16:creationId xmlns:a16="http://schemas.microsoft.com/office/drawing/2014/main" id="{66530A9C-8D04-6EA6-157D-4172FF2EF70E}"/>
              </a:ext>
            </a:extLst>
          </p:cNvPr>
          <p:cNvCxnSpPr>
            <a:cxnSpLocks/>
            <a:endCxn id="45" idx="3"/>
          </p:cNvCxnSpPr>
          <p:nvPr/>
        </p:nvCxnSpPr>
        <p:spPr>
          <a:xfrm rot="10800000" flipV="1">
            <a:off x="9936088" y="6077023"/>
            <a:ext cx="6627042" cy="2231647"/>
          </a:xfrm>
          <a:prstGeom prst="curvedConnector3">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object 14">
            <a:extLst>
              <a:ext uri="{FF2B5EF4-FFF2-40B4-BE49-F238E27FC236}">
                <a16:creationId xmlns:a16="http://schemas.microsoft.com/office/drawing/2014/main" id="{A6AE4BEA-26EE-5A7C-76F5-8AE57523B2D0}"/>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7" name="ZoneTexte 6">
            <a:extLst>
              <a:ext uri="{FF2B5EF4-FFF2-40B4-BE49-F238E27FC236}">
                <a16:creationId xmlns:a16="http://schemas.microsoft.com/office/drawing/2014/main" id="{C8CB138C-6C80-8208-A7B2-AC77263EEB6B}"/>
              </a:ext>
            </a:extLst>
          </p:cNvPr>
          <p:cNvSpPr txBox="1"/>
          <p:nvPr/>
        </p:nvSpPr>
        <p:spPr>
          <a:xfrm>
            <a:off x="431032" y="2012603"/>
            <a:ext cx="1002128" cy="538609"/>
          </a:xfrm>
          <a:prstGeom prst="rect">
            <a:avLst/>
          </a:prstGeom>
          <a:noFill/>
        </p:spPr>
        <p:txBody>
          <a:bodyPr wrap="square">
            <a:spAutoFit/>
          </a:bodyPr>
          <a:lstStyle/>
          <a:p>
            <a:pPr algn="ctr"/>
            <a:r>
              <a:rPr lang="en-US" sz="2900" b="1" spc="-15" dirty="0">
                <a:solidFill>
                  <a:srgbClr val="FFFFFF"/>
                </a:solidFill>
                <a:latin typeface="Trebuchet MS"/>
              </a:rPr>
              <a:t>13</a:t>
            </a:r>
            <a:endParaRPr lang="fr-FR" sz="2900" b="1" spc="-15" dirty="0">
              <a:solidFill>
                <a:srgbClr val="FFFFFF"/>
              </a:solidFill>
              <a:latin typeface="Trebuchet MS"/>
            </a:endParaRPr>
          </a:p>
        </p:txBody>
      </p:sp>
      <p:sp>
        <p:nvSpPr>
          <p:cNvPr id="15" name="Rectangle : coins arrondis 14">
            <a:extLst>
              <a:ext uri="{FF2B5EF4-FFF2-40B4-BE49-F238E27FC236}">
                <a16:creationId xmlns:a16="http://schemas.microsoft.com/office/drawing/2014/main" id="{309C63E1-070A-7678-C5C7-FB94EC8B191F}"/>
              </a:ext>
            </a:extLst>
          </p:cNvPr>
          <p:cNvSpPr/>
          <p:nvPr/>
        </p:nvSpPr>
        <p:spPr>
          <a:xfrm>
            <a:off x="592460" y="3816756"/>
            <a:ext cx="8818240" cy="914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17" name="ZoneTexte 16">
            <a:extLst>
              <a:ext uri="{FF2B5EF4-FFF2-40B4-BE49-F238E27FC236}">
                <a16:creationId xmlns:a16="http://schemas.microsoft.com/office/drawing/2014/main" id="{253CEDBF-46F3-ED27-6D58-F602E798B855}"/>
              </a:ext>
            </a:extLst>
          </p:cNvPr>
          <p:cNvSpPr txBox="1"/>
          <p:nvPr/>
        </p:nvSpPr>
        <p:spPr>
          <a:xfrm>
            <a:off x="1516605" y="4024032"/>
            <a:ext cx="7215203" cy="923330"/>
          </a:xfrm>
          <a:prstGeom prst="rect">
            <a:avLst/>
          </a:prstGeom>
          <a:noFill/>
        </p:spPr>
        <p:txBody>
          <a:bodyPr wrap="square">
            <a:spAutoFit/>
          </a:bodyPr>
          <a:lstStyle/>
          <a:p>
            <a:r>
              <a:rPr lang="fr-FR" b="1" dirty="0">
                <a:effectLst/>
                <a:latin typeface="Consolas" panose="020B0609020204030204" pitchFamily="49" charset="0"/>
              </a:rPr>
              <a:t>Transaction</a:t>
            </a: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transaction</a:t>
            </a:r>
            <a:r>
              <a:rPr lang="fr-FR" b="0" dirty="0">
                <a:solidFill>
                  <a:srgbClr val="E06C75"/>
                </a:solidFill>
                <a:effectLst/>
                <a:latin typeface="Consolas" panose="020B0609020204030204" pitchFamily="49" charset="0"/>
              </a:rPr>
              <a:t> </a:t>
            </a:r>
            <a:r>
              <a:rPr lang="fr-FR" b="0" dirty="0">
                <a:solidFill>
                  <a:srgbClr val="C678DD"/>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session</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beginTransaction</a:t>
            </a:r>
            <a:r>
              <a:rPr lang="fr-FR" b="0" dirty="0">
                <a:solidFill>
                  <a:srgbClr val="ABB2BF"/>
                </a:solidFill>
                <a:effectLst/>
                <a:latin typeface="Consolas" panose="020B0609020204030204" pitchFamily="49" charset="0"/>
              </a:rPr>
              <a:t>();</a:t>
            </a:r>
          </a:p>
          <a:p>
            <a:br>
              <a:rPr lang="fr-FR" b="0" dirty="0">
                <a:solidFill>
                  <a:srgbClr val="ABB2BF"/>
                </a:solidFill>
                <a:effectLst/>
                <a:latin typeface="Consolas" panose="020B0609020204030204" pitchFamily="49" charset="0"/>
              </a:rPr>
            </a:br>
            <a:endParaRPr lang="fr-FR" b="0" dirty="0">
              <a:solidFill>
                <a:srgbClr val="ABB2BF"/>
              </a:solidFill>
              <a:effectLst/>
              <a:latin typeface="Consolas" panose="020B0609020204030204" pitchFamily="49" charset="0"/>
            </a:endParaRPr>
          </a:p>
        </p:txBody>
      </p:sp>
      <p:sp>
        <p:nvSpPr>
          <p:cNvPr id="23" name="Rectangle : coins arrondis 22">
            <a:extLst>
              <a:ext uri="{FF2B5EF4-FFF2-40B4-BE49-F238E27FC236}">
                <a16:creationId xmlns:a16="http://schemas.microsoft.com/office/drawing/2014/main" id="{B7B5F43C-8D1D-8602-D33E-3129AA2D21E0}"/>
              </a:ext>
            </a:extLst>
          </p:cNvPr>
          <p:cNvSpPr/>
          <p:nvPr/>
        </p:nvSpPr>
        <p:spPr>
          <a:xfrm>
            <a:off x="685800" y="6580012"/>
            <a:ext cx="8818240" cy="914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25" name="ZoneTexte 24">
            <a:extLst>
              <a:ext uri="{FF2B5EF4-FFF2-40B4-BE49-F238E27FC236}">
                <a16:creationId xmlns:a16="http://schemas.microsoft.com/office/drawing/2014/main" id="{593480AE-E89E-AC4E-8584-89680687FC62}"/>
              </a:ext>
            </a:extLst>
          </p:cNvPr>
          <p:cNvSpPr txBox="1"/>
          <p:nvPr/>
        </p:nvSpPr>
        <p:spPr>
          <a:xfrm>
            <a:off x="932096" y="6774397"/>
            <a:ext cx="9144000" cy="923330"/>
          </a:xfrm>
          <a:prstGeom prst="rect">
            <a:avLst/>
          </a:prstGeom>
          <a:noFill/>
        </p:spPr>
        <p:txBody>
          <a:bodyPr wrap="square">
            <a:spAutoFit/>
          </a:bodyPr>
          <a:lstStyle/>
          <a:p>
            <a:r>
              <a:rPr lang="en-US" b="1" dirty="0">
                <a:effectLst/>
                <a:latin typeface="Consolas" panose="020B0609020204030204" pitchFamily="49" charset="0"/>
              </a:rPr>
              <a:t>Query</a:t>
            </a:r>
            <a:r>
              <a:rPr lang="en-US" b="1" dirty="0">
                <a:solidFill>
                  <a:srgbClr val="E06C75"/>
                </a:solidFill>
                <a:effectLst/>
                <a:latin typeface="Consolas" panose="020B0609020204030204" pitchFamily="49" charset="0"/>
              </a:rPr>
              <a:t> </a:t>
            </a:r>
            <a:r>
              <a:rPr lang="en-US" b="1" dirty="0" err="1">
                <a:solidFill>
                  <a:srgbClr val="E06C75"/>
                </a:solidFill>
                <a:effectLst/>
                <a:latin typeface="Consolas" panose="020B0609020204030204" pitchFamily="49" charset="0"/>
              </a:rPr>
              <a:t>query</a:t>
            </a:r>
            <a:r>
              <a:rPr lang="en-US" b="1" dirty="0">
                <a:solidFill>
                  <a:srgbClr val="E06C75"/>
                </a:solidFill>
                <a:effectLst/>
                <a:latin typeface="Consolas" panose="020B0609020204030204" pitchFamily="49" charset="0"/>
              </a:rPr>
              <a:t> </a:t>
            </a:r>
            <a:r>
              <a:rPr lang="en-US" b="1" dirty="0">
                <a:solidFill>
                  <a:srgbClr val="C678DD"/>
                </a:solidFill>
                <a:effectLst/>
                <a:latin typeface="Consolas" panose="020B0609020204030204" pitchFamily="49" charset="0"/>
              </a:rPr>
              <a:t>=</a:t>
            </a:r>
            <a:r>
              <a:rPr lang="en-US" b="1" dirty="0">
                <a:solidFill>
                  <a:srgbClr val="ABB2BF"/>
                </a:solidFill>
                <a:effectLst/>
                <a:latin typeface="Consolas" panose="020B0609020204030204" pitchFamily="49" charset="0"/>
              </a:rPr>
              <a:t> </a:t>
            </a:r>
            <a:r>
              <a:rPr lang="en-US" b="1" dirty="0" err="1">
                <a:solidFill>
                  <a:srgbClr val="E06C75"/>
                </a:solidFill>
                <a:effectLst/>
                <a:latin typeface="Consolas" panose="020B0609020204030204" pitchFamily="49" charset="0"/>
              </a:rPr>
              <a:t>session</a:t>
            </a:r>
            <a:r>
              <a:rPr lang="en-US" b="1" dirty="0" err="1">
                <a:solidFill>
                  <a:srgbClr val="ABB2BF"/>
                </a:solidFill>
                <a:effectLst/>
                <a:latin typeface="Consolas" panose="020B0609020204030204" pitchFamily="49" charset="0"/>
              </a:rPr>
              <a:t>.</a:t>
            </a:r>
            <a:r>
              <a:rPr lang="en-US" b="1" dirty="0" err="1">
                <a:solidFill>
                  <a:srgbClr val="61AFEF"/>
                </a:solidFill>
                <a:effectLst/>
                <a:latin typeface="Consolas" panose="020B0609020204030204" pitchFamily="49" charset="0"/>
              </a:rPr>
              <a:t>createQuery</a:t>
            </a:r>
            <a:r>
              <a:rPr lang="en-US" b="1" dirty="0">
                <a:solidFill>
                  <a:srgbClr val="ABB2BF"/>
                </a:solidFill>
                <a:effectLst/>
                <a:latin typeface="Consolas" panose="020B0609020204030204" pitchFamily="49" charset="0"/>
              </a:rPr>
              <a:t>(</a:t>
            </a:r>
            <a:r>
              <a:rPr lang="en-US" b="1" dirty="0">
                <a:solidFill>
                  <a:srgbClr val="98C379"/>
                </a:solidFill>
                <a:effectLst/>
                <a:latin typeface="Consolas" panose="020B0609020204030204" pitchFamily="49" charset="0"/>
              </a:rPr>
              <a:t>"FROM Personne WHERE age &gt; 25"</a:t>
            </a:r>
            <a:r>
              <a:rPr lang="en-US" b="1" dirty="0">
                <a:solidFill>
                  <a:srgbClr val="ABB2BF"/>
                </a:solidFill>
                <a:effectLst/>
                <a:latin typeface="Consolas" panose="020B0609020204030204" pitchFamily="49" charset="0"/>
              </a:rPr>
              <a:t>);</a:t>
            </a:r>
          </a:p>
          <a:p>
            <a:br>
              <a:rPr lang="en-US" b="0" dirty="0">
                <a:solidFill>
                  <a:srgbClr val="ABB2BF"/>
                </a:solidFill>
                <a:effectLst/>
                <a:latin typeface="Consolas" panose="020B0609020204030204" pitchFamily="49" charset="0"/>
              </a:rPr>
            </a:br>
            <a:endParaRPr lang="en-US" b="0" dirty="0">
              <a:solidFill>
                <a:srgbClr val="ABB2BF"/>
              </a:solidFill>
              <a:effectLst/>
              <a:latin typeface="Consolas" panose="020B0609020204030204" pitchFamily="49" charset="0"/>
            </a:endParaRPr>
          </a:p>
        </p:txBody>
      </p:sp>
      <p:sp>
        <p:nvSpPr>
          <p:cNvPr id="28" name="Rectangle : coins arrondis 27">
            <a:extLst>
              <a:ext uri="{FF2B5EF4-FFF2-40B4-BE49-F238E27FC236}">
                <a16:creationId xmlns:a16="http://schemas.microsoft.com/office/drawing/2014/main" id="{B6C62485-F80A-2460-070F-D88AEE25C9F7}"/>
              </a:ext>
            </a:extLst>
          </p:cNvPr>
          <p:cNvSpPr/>
          <p:nvPr/>
        </p:nvSpPr>
        <p:spPr>
          <a:xfrm>
            <a:off x="729387" y="8622649"/>
            <a:ext cx="8818240" cy="111415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fr-FR" b="1" dirty="0" err="1">
                <a:solidFill>
                  <a:schemeClr val="tx1"/>
                </a:solidFill>
                <a:effectLst/>
                <a:latin typeface="Consolas" panose="020B0609020204030204" pitchFamily="49" charset="0"/>
              </a:rPr>
              <a:t>Criteria</a:t>
            </a:r>
            <a:r>
              <a:rPr lang="fr-FR" b="1" dirty="0">
                <a:solidFill>
                  <a:srgbClr val="E06C75"/>
                </a:solidFill>
                <a:effectLst/>
                <a:latin typeface="Consolas" panose="020B0609020204030204" pitchFamily="49" charset="0"/>
              </a:rPr>
              <a:t> </a:t>
            </a:r>
            <a:r>
              <a:rPr lang="fr-FR" b="1" dirty="0" err="1">
                <a:solidFill>
                  <a:srgbClr val="E06C75"/>
                </a:solidFill>
                <a:effectLst/>
                <a:latin typeface="Consolas" panose="020B0609020204030204" pitchFamily="49" charset="0"/>
              </a:rPr>
              <a:t>criteria</a:t>
            </a:r>
            <a:r>
              <a:rPr lang="fr-FR" b="1" dirty="0">
                <a:solidFill>
                  <a:srgbClr val="E06C75"/>
                </a:solidFill>
                <a:effectLst/>
                <a:latin typeface="Consolas" panose="020B0609020204030204" pitchFamily="49" charset="0"/>
              </a:rPr>
              <a:t> </a:t>
            </a:r>
            <a:r>
              <a:rPr lang="fr-FR" b="1" dirty="0">
                <a:solidFill>
                  <a:srgbClr val="C678DD"/>
                </a:solidFill>
                <a:effectLst/>
                <a:latin typeface="Consolas" panose="020B0609020204030204" pitchFamily="49" charset="0"/>
              </a:rPr>
              <a:t>=</a:t>
            </a:r>
            <a:r>
              <a:rPr lang="fr-FR" b="1" dirty="0">
                <a:solidFill>
                  <a:srgbClr val="ABB2BF"/>
                </a:solidFill>
                <a:effectLst/>
                <a:latin typeface="Consolas" panose="020B0609020204030204" pitchFamily="49" charset="0"/>
              </a:rPr>
              <a:t> </a:t>
            </a:r>
            <a:r>
              <a:rPr lang="fr-FR" b="1" dirty="0" err="1">
                <a:solidFill>
                  <a:srgbClr val="E06C75"/>
                </a:solidFill>
                <a:effectLst/>
                <a:latin typeface="Consolas" panose="020B0609020204030204" pitchFamily="49" charset="0"/>
              </a:rPr>
              <a:t>session</a:t>
            </a:r>
            <a:r>
              <a:rPr lang="fr-FR" b="1" dirty="0" err="1">
                <a:solidFill>
                  <a:srgbClr val="ABB2BF"/>
                </a:solidFill>
                <a:effectLst/>
                <a:latin typeface="Consolas" panose="020B0609020204030204" pitchFamily="49" charset="0"/>
              </a:rPr>
              <a:t>.</a:t>
            </a:r>
            <a:r>
              <a:rPr lang="fr-FR" b="1" dirty="0" err="1">
                <a:solidFill>
                  <a:srgbClr val="61AFEF"/>
                </a:solidFill>
                <a:effectLst/>
                <a:latin typeface="Consolas" panose="020B0609020204030204" pitchFamily="49" charset="0"/>
              </a:rPr>
              <a:t>createCriteria</a:t>
            </a:r>
            <a:r>
              <a:rPr lang="fr-FR" b="1" dirty="0">
                <a:solidFill>
                  <a:srgbClr val="ABB2BF"/>
                </a:solidFill>
                <a:effectLst/>
                <a:latin typeface="Consolas" panose="020B0609020204030204" pitchFamily="49" charset="0"/>
              </a:rPr>
              <a:t>(</a:t>
            </a:r>
            <a:r>
              <a:rPr lang="fr-FR" b="1" dirty="0" err="1">
                <a:solidFill>
                  <a:srgbClr val="E06C75"/>
                </a:solidFill>
                <a:effectLst/>
                <a:latin typeface="Consolas" panose="020B0609020204030204" pitchFamily="49" charset="0"/>
              </a:rPr>
              <a:t>Personne</a:t>
            </a:r>
            <a:r>
              <a:rPr lang="fr-FR" b="1" dirty="0" err="1">
                <a:solidFill>
                  <a:srgbClr val="ABB2BF"/>
                </a:solidFill>
                <a:effectLst/>
                <a:latin typeface="Consolas" panose="020B0609020204030204" pitchFamily="49" charset="0"/>
              </a:rPr>
              <a:t>.</a:t>
            </a:r>
            <a:r>
              <a:rPr lang="fr-FR" b="1" dirty="0" err="1">
                <a:solidFill>
                  <a:srgbClr val="E06C75"/>
                </a:solidFill>
                <a:effectLst/>
                <a:latin typeface="Consolas" panose="020B0609020204030204" pitchFamily="49" charset="0"/>
              </a:rPr>
              <a:t>class</a:t>
            </a:r>
            <a:r>
              <a:rPr lang="fr-FR" b="1" dirty="0">
                <a:solidFill>
                  <a:srgbClr val="ABB2BF"/>
                </a:solidFill>
                <a:effectLst/>
                <a:latin typeface="Consolas" panose="020B0609020204030204" pitchFamily="49" charset="0"/>
              </a:rPr>
              <a:t>);</a:t>
            </a:r>
          </a:p>
          <a:p>
            <a:r>
              <a:rPr lang="fr-FR" b="1" dirty="0" err="1">
                <a:solidFill>
                  <a:srgbClr val="E06C75"/>
                </a:solidFill>
                <a:effectLst/>
                <a:latin typeface="Consolas" panose="020B0609020204030204" pitchFamily="49" charset="0"/>
              </a:rPr>
              <a:t>criteria</a:t>
            </a:r>
            <a:r>
              <a:rPr lang="fr-FR" b="1" dirty="0" err="1">
                <a:solidFill>
                  <a:srgbClr val="ABB2BF"/>
                </a:solidFill>
                <a:effectLst/>
                <a:latin typeface="Consolas" panose="020B0609020204030204" pitchFamily="49" charset="0"/>
              </a:rPr>
              <a:t>.</a:t>
            </a:r>
            <a:r>
              <a:rPr lang="fr-FR" b="1" dirty="0" err="1">
                <a:solidFill>
                  <a:srgbClr val="61AFEF"/>
                </a:solidFill>
                <a:effectLst/>
                <a:latin typeface="Consolas" panose="020B0609020204030204" pitchFamily="49" charset="0"/>
              </a:rPr>
              <a:t>add</a:t>
            </a:r>
            <a:r>
              <a:rPr lang="fr-FR" b="1" dirty="0">
                <a:solidFill>
                  <a:srgbClr val="ABB2BF"/>
                </a:solidFill>
                <a:effectLst/>
                <a:latin typeface="Consolas" panose="020B0609020204030204" pitchFamily="49" charset="0"/>
              </a:rPr>
              <a:t>(</a:t>
            </a:r>
            <a:r>
              <a:rPr lang="fr-FR" b="1" dirty="0">
                <a:solidFill>
                  <a:srgbClr val="E06C75"/>
                </a:solidFill>
                <a:effectLst/>
                <a:latin typeface="Consolas" panose="020B0609020204030204" pitchFamily="49" charset="0"/>
              </a:rPr>
              <a:t>Restrictions</a:t>
            </a:r>
            <a:r>
              <a:rPr lang="fr-FR" b="1" dirty="0">
                <a:solidFill>
                  <a:srgbClr val="ABB2BF"/>
                </a:solidFill>
                <a:effectLst/>
                <a:latin typeface="Consolas" panose="020B0609020204030204" pitchFamily="49" charset="0"/>
              </a:rPr>
              <a:t>.</a:t>
            </a:r>
            <a:r>
              <a:rPr lang="fr-FR" b="1" dirty="0">
                <a:solidFill>
                  <a:srgbClr val="61AFEF"/>
                </a:solidFill>
                <a:effectLst/>
                <a:latin typeface="Consolas" panose="020B0609020204030204" pitchFamily="49" charset="0"/>
              </a:rPr>
              <a:t>gt</a:t>
            </a:r>
            <a:r>
              <a:rPr lang="fr-FR" b="1" dirty="0">
                <a:solidFill>
                  <a:srgbClr val="ABB2BF"/>
                </a:solidFill>
                <a:effectLst/>
                <a:latin typeface="Consolas" panose="020B0609020204030204" pitchFamily="49" charset="0"/>
              </a:rPr>
              <a:t>(</a:t>
            </a:r>
            <a:r>
              <a:rPr lang="fr-FR" b="1" dirty="0">
                <a:solidFill>
                  <a:srgbClr val="98C379"/>
                </a:solidFill>
                <a:effectLst/>
                <a:latin typeface="Consolas" panose="020B0609020204030204" pitchFamily="49" charset="0"/>
              </a:rPr>
              <a:t>"</a:t>
            </a:r>
            <a:r>
              <a:rPr lang="fr-FR" b="1" dirty="0" err="1">
                <a:solidFill>
                  <a:srgbClr val="98C379"/>
                </a:solidFill>
                <a:effectLst/>
                <a:latin typeface="Consolas" panose="020B0609020204030204" pitchFamily="49" charset="0"/>
              </a:rPr>
              <a:t>age</a:t>
            </a:r>
            <a:r>
              <a:rPr lang="fr-FR" b="1" dirty="0">
                <a:solidFill>
                  <a:srgbClr val="98C379"/>
                </a:solidFill>
                <a:effectLst/>
                <a:latin typeface="Consolas" panose="020B0609020204030204" pitchFamily="49" charset="0"/>
              </a:rPr>
              <a:t>"</a:t>
            </a:r>
            <a:r>
              <a:rPr lang="fr-FR" b="1" dirty="0">
                <a:solidFill>
                  <a:srgbClr val="ABB2BF"/>
                </a:solidFill>
                <a:effectLst/>
                <a:latin typeface="Consolas" panose="020B0609020204030204" pitchFamily="49" charset="0"/>
              </a:rPr>
              <a:t>, </a:t>
            </a:r>
            <a:r>
              <a:rPr lang="fr-FR" b="1" dirty="0">
                <a:solidFill>
                  <a:srgbClr val="D19A66"/>
                </a:solidFill>
                <a:effectLst/>
                <a:latin typeface="Consolas" panose="020B0609020204030204" pitchFamily="49" charset="0"/>
              </a:rPr>
              <a:t>25</a:t>
            </a:r>
            <a:r>
              <a:rPr lang="fr-FR" b="1" dirty="0">
                <a:solidFill>
                  <a:srgbClr val="ABB2BF"/>
                </a:solidFill>
                <a:effectLst/>
                <a:latin typeface="Consolas" panose="020B0609020204030204" pitchFamily="49" charset="0"/>
              </a:rPr>
              <a:t>)); </a:t>
            </a:r>
            <a:r>
              <a:rPr lang="fr-FR" b="1" i="1" dirty="0">
                <a:solidFill>
                  <a:srgbClr val="5C6370"/>
                </a:solidFill>
                <a:effectLst/>
                <a:latin typeface="Consolas" panose="020B0609020204030204" pitchFamily="49" charset="0"/>
              </a:rPr>
              <a:t>// Ajout de restriction : âge supérieur à 25</a:t>
            </a:r>
            <a:endParaRPr lang="fr-FR" b="1" dirty="0">
              <a:solidFill>
                <a:srgbClr val="ABB2BF"/>
              </a:solidFill>
              <a:effectLst/>
              <a:latin typeface="Consolas" panose="020B0609020204030204" pitchFamily="49" charset="0"/>
            </a:endParaRPr>
          </a:p>
          <a:p>
            <a:r>
              <a:rPr lang="fr-FR" b="1" dirty="0">
                <a:solidFill>
                  <a:schemeClr val="tx1"/>
                </a:solidFill>
                <a:effectLst/>
                <a:latin typeface="Consolas" panose="020B0609020204030204" pitchFamily="49" charset="0"/>
              </a:rPr>
              <a:t>List&lt;Personne&gt; </a:t>
            </a:r>
            <a:r>
              <a:rPr lang="fr-FR" b="1" dirty="0">
                <a:solidFill>
                  <a:srgbClr val="E06C75"/>
                </a:solidFill>
                <a:effectLst/>
                <a:latin typeface="Consolas" panose="020B0609020204030204" pitchFamily="49" charset="0"/>
              </a:rPr>
              <a:t>personnes </a:t>
            </a:r>
            <a:r>
              <a:rPr lang="fr-FR" b="1" dirty="0">
                <a:solidFill>
                  <a:srgbClr val="C678DD"/>
                </a:solidFill>
                <a:effectLst/>
                <a:latin typeface="Consolas" panose="020B0609020204030204" pitchFamily="49" charset="0"/>
              </a:rPr>
              <a:t>=</a:t>
            </a:r>
            <a:r>
              <a:rPr lang="fr-FR" b="1" dirty="0">
                <a:solidFill>
                  <a:srgbClr val="ABB2BF"/>
                </a:solidFill>
                <a:effectLst/>
                <a:latin typeface="Consolas" panose="020B0609020204030204" pitchFamily="49" charset="0"/>
              </a:rPr>
              <a:t> </a:t>
            </a:r>
            <a:r>
              <a:rPr lang="fr-FR" b="1" dirty="0" err="1">
                <a:solidFill>
                  <a:srgbClr val="E06C75"/>
                </a:solidFill>
                <a:effectLst/>
                <a:latin typeface="Consolas" panose="020B0609020204030204" pitchFamily="49" charset="0"/>
              </a:rPr>
              <a:t>criteria</a:t>
            </a:r>
            <a:r>
              <a:rPr lang="fr-FR" b="1" dirty="0" err="1">
                <a:solidFill>
                  <a:srgbClr val="ABB2BF"/>
                </a:solidFill>
                <a:effectLst/>
                <a:latin typeface="Consolas" panose="020B0609020204030204" pitchFamily="49" charset="0"/>
              </a:rPr>
              <a:t>.</a:t>
            </a:r>
            <a:r>
              <a:rPr lang="fr-FR" b="1" dirty="0" err="1">
                <a:solidFill>
                  <a:srgbClr val="61AFEF"/>
                </a:solidFill>
                <a:effectLst/>
                <a:latin typeface="Consolas" panose="020B0609020204030204" pitchFamily="49" charset="0"/>
              </a:rPr>
              <a:t>list</a:t>
            </a:r>
            <a:r>
              <a:rPr lang="fr-FR" b="1" dirty="0">
                <a:solidFill>
                  <a:srgbClr val="ABB2BF"/>
                </a:solidFill>
                <a:effectLst/>
                <a:latin typeface="Consolas" panose="020B0609020204030204" pitchFamily="49" charset="0"/>
              </a:rPr>
              <a:t>();</a:t>
            </a:r>
          </a:p>
        </p:txBody>
      </p:sp>
      <p:sp>
        <p:nvSpPr>
          <p:cNvPr id="31" name="Rectangle : coins arrondis 30">
            <a:extLst>
              <a:ext uri="{FF2B5EF4-FFF2-40B4-BE49-F238E27FC236}">
                <a16:creationId xmlns:a16="http://schemas.microsoft.com/office/drawing/2014/main" id="{C632D54B-A567-93E0-BA36-05DE786EE7A1}"/>
              </a:ext>
            </a:extLst>
          </p:cNvPr>
          <p:cNvSpPr/>
          <p:nvPr/>
        </p:nvSpPr>
        <p:spPr>
          <a:xfrm>
            <a:off x="312325" y="2959525"/>
            <a:ext cx="9623762" cy="110615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buFont typeface="Arial" panose="020B0604020202020204" pitchFamily="34" charset="0"/>
              <a:buChar char="•"/>
            </a:pPr>
            <a:r>
              <a:rPr lang="fr-FR" b="1" dirty="0"/>
              <a:t>La Transaction </a:t>
            </a:r>
            <a:r>
              <a:rPr lang="fr-FR" dirty="0"/>
              <a:t>est utilisée pour regrouper des opérations de base de données en une seule unité logique. Elle assure la cohérence des données en confirmant ou en annulant les modifications.</a:t>
            </a:r>
            <a:endParaRPr lang="fr-FR" sz="1600" dirty="0">
              <a:solidFill>
                <a:schemeClr val="dk1"/>
              </a:solidFill>
              <a:latin typeface="DM Sans"/>
              <a:cs typeface="Arial"/>
            </a:endParaRPr>
          </a:p>
        </p:txBody>
      </p:sp>
      <p:cxnSp>
        <p:nvCxnSpPr>
          <p:cNvPr id="32" name="Connecteur : en arc 31">
            <a:extLst>
              <a:ext uri="{FF2B5EF4-FFF2-40B4-BE49-F238E27FC236}">
                <a16:creationId xmlns:a16="http://schemas.microsoft.com/office/drawing/2014/main" id="{7D494569-8BF3-F9B9-8F46-3CB9818E2793}"/>
              </a:ext>
            </a:extLst>
          </p:cNvPr>
          <p:cNvCxnSpPr>
            <a:cxnSpLocks/>
            <a:endCxn id="31" idx="3"/>
          </p:cNvCxnSpPr>
          <p:nvPr/>
        </p:nvCxnSpPr>
        <p:spPr>
          <a:xfrm rot="10800000">
            <a:off x="9936087" y="3512603"/>
            <a:ext cx="2819352" cy="2411227"/>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 coins arrondis 34">
            <a:extLst>
              <a:ext uri="{FF2B5EF4-FFF2-40B4-BE49-F238E27FC236}">
                <a16:creationId xmlns:a16="http://schemas.microsoft.com/office/drawing/2014/main" id="{815E947D-AF77-2BE8-F0CD-327324947EDD}"/>
              </a:ext>
            </a:extLst>
          </p:cNvPr>
          <p:cNvSpPr/>
          <p:nvPr/>
        </p:nvSpPr>
        <p:spPr>
          <a:xfrm>
            <a:off x="592459" y="3819958"/>
            <a:ext cx="8818240" cy="914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36" name="ZoneTexte 35">
            <a:extLst>
              <a:ext uri="{FF2B5EF4-FFF2-40B4-BE49-F238E27FC236}">
                <a16:creationId xmlns:a16="http://schemas.microsoft.com/office/drawing/2014/main" id="{E6EFEF08-107C-584F-3D88-79600668D81E}"/>
              </a:ext>
            </a:extLst>
          </p:cNvPr>
          <p:cNvSpPr txBox="1"/>
          <p:nvPr/>
        </p:nvSpPr>
        <p:spPr>
          <a:xfrm>
            <a:off x="1516604" y="4027234"/>
            <a:ext cx="7215203" cy="923330"/>
          </a:xfrm>
          <a:prstGeom prst="rect">
            <a:avLst/>
          </a:prstGeom>
          <a:noFill/>
        </p:spPr>
        <p:txBody>
          <a:bodyPr wrap="square">
            <a:spAutoFit/>
          </a:bodyPr>
          <a:lstStyle/>
          <a:p>
            <a:r>
              <a:rPr lang="fr-FR" b="1" dirty="0">
                <a:effectLst/>
                <a:latin typeface="Consolas" panose="020B0609020204030204" pitchFamily="49" charset="0"/>
              </a:rPr>
              <a:t>Transaction</a:t>
            </a: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transaction</a:t>
            </a:r>
            <a:r>
              <a:rPr lang="fr-FR" b="0" dirty="0">
                <a:solidFill>
                  <a:srgbClr val="E06C75"/>
                </a:solidFill>
                <a:effectLst/>
                <a:latin typeface="Consolas" panose="020B0609020204030204" pitchFamily="49" charset="0"/>
              </a:rPr>
              <a:t> </a:t>
            </a:r>
            <a:r>
              <a:rPr lang="fr-FR" b="0" dirty="0">
                <a:solidFill>
                  <a:srgbClr val="C678DD"/>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session</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beginTransaction</a:t>
            </a:r>
            <a:r>
              <a:rPr lang="fr-FR" b="0" dirty="0">
                <a:solidFill>
                  <a:srgbClr val="ABB2BF"/>
                </a:solidFill>
                <a:effectLst/>
                <a:latin typeface="Consolas" panose="020B0609020204030204" pitchFamily="49" charset="0"/>
              </a:rPr>
              <a:t>();</a:t>
            </a:r>
          </a:p>
          <a:p>
            <a:br>
              <a:rPr lang="fr-FR" b="0" dirty="0">
                <a:solidFill>
                  <a:srgbClr val="ABB2BF"/>
                </a:solidFill>
                <a:effectLst/>
                <a:latin typeface="Consolas" panose="020B0609020204030204" pitchFamily="49" charset="0"/>
              </a:rPr>
            </a:br>
            <a:endParaRPr lang="fr-FR"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38642410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P spid="29" grpId="0" animBg="1"/>
      <p:bldP spid="30" grpId="0" animBg="1"/>
      <p:bldP spid="45" grpId="0" animBg="1"/>
      <p:bldP spid="47" grpId="0" animBg="1"/>
      <p:bldP spid="15" grpId="0" animBg="1"/>
      <p:bldP spid="17" grpId="0"/>
      <p:bldP spid="23" grpId="0" animBg="1"/>
      <p:bldP spid="25" grpId="0"/>
      <p:bldP spid="28" grpId="0" animBg="1"/>
      <p:bldP spid="31" grpId="0" animBg="1"/>
      <p:bldP spid="35" grpId="0" animBg="1"/>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957801"/>
            <a:ext cx="2444115" cy="409575"/>
          </a:xfrm>
          <a:custGeom>
            <a:avLst/>
            <a:gdLst/>
            <a:ahLst/>
            <a:cxnLst/>
            <a:rect l="l" t="t" r="r" b="b"/>
            <a:pathLst>
              <a:path w="2444115" h="409575">
                <a:moveTo>
                  <a:pt x="0" y="409574"/>
                </a:moveTo>
                <a:lnTo>
                  <a:pt x="0" y="0"/>
                </a:lnTo>
                <a:lnTo>
                  <a:pt x="2443894" y="0"/>
                </a:lnTo>
                <a:lnTo>
                  <a:pt x="2443894"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473806"/>
            <a:ext cx="15398115" cy="390525"/>
          </a:xfrm>
          <a:custGeom>
            <a:avLst/>
            <a:gdLst/>
            <a:ahLst/>
            <a:cxnLst/>
            <a:rect l="l" t="t" r="r" b="b"/>
            <a:pathLst>
              <a:path w="15398115" h="390525">
                <a:moveTo>
                  <a:pt x="15397982" y="390524"/>
                </a:moveTo>
                <a:lnTo>
                  <a:pt x="0" y="390524"/>
                </a:lnTo>
                <a:lnTo>
                  <a:pt x="0" y="0"/>
                </a:lnTo>
                <a:lnTo>
                  <a:pt x="15397982" y="0"/>
                </a:lnTo>
                <a:lnTo>
                  <a:pt x="15397982" y="390524"/>
                </a:lnTo>
                <a:close/>
              </a:path>
            </a:pathLst>
          </a:custGeom>
          <a:solidFill>
            <a:srgbClr val="3D6EC2"/>
          </a:solidFill>
        </p:spPr>
        <p:txBody>
          <a:bodyPr wrap="square" lIns="0" tIns="0" rIns="0" bIns="0" rtlCol="0"/>
          <a:lstStyle/>
          <a:p>
            <a:endParaRPr/>
          </a:p>
        </p:txBody>
      </p:sp>
      <p:sp>
        <p:nvSpPr>
          <p:cNvPr id="5" name="object 5"/>
          <p:cNvSpPr/>
          <p:nvPr/>
        </p:nvSpPr>
        <p:spPr>
          <a:xfrm>
            <a:off x="2439306" y="1957800"/>
            <a:ext cx="15848694" cy="409575"/>
          </a:xfrm>
          <a:custGeom>
            <a:avLst/>
            <a:gdLst/>
            <a:ahLst/>
            <a:cxnLst/>
            <a:rect l="l" t="t" r="r" b="b"/>
            <a:pathLst>
              <a:path w="15529560" h="409575">
                <a:moveTo>
                  <a:pt x="0" y="0"/>
                </a:moveTo>
                <a:lnTo>
                  <a:pt x="15529401" y="0"/>
                </a:lnTo>
                <a:lnTo>
                  <a:pt x="15529401" y="409574"/>
                </a:lnTo>
                <a:lnTo>
                  <a:pt x="0" y="409574"/>
                </a:lnTo>
                <a:lnTo>
                  <a:pt x="0" y="0"/>
                </a:lnTo>
                <a:close/>
              </a:path>
            </a:pathLst>
          </a:custGeom>
          <a:solidFill>
            <a:srgbClr val="3D6EC2"/>
          </a:solidFill>
        </p:spPr>
        <p:txBody>
          <a:bodyPr wrap="square" lIns="0" tIns="0" rIns="0" bIns="0" rtlCol="0"/>
          <a:lstStyle/>
          <a:p>
            <a:endParaRPr/>
          </a:p>
        </p:txBody>
      </p:sp>
      <p:sp>
        <p:nvSpPr>
          <p:cNvPr id="34" name="object 34"/>
          <p:cNvSpPr txBox="1"/>
          <p:nvPr/>
        </p:nvSpPr>
        <p:spPr>
          <a:xfrm>
            <a:off x="863080" y="1907017"/>
            <a:ext cx="600653" cy="463588"/>
          </a:xfrm>
          <a:prstGeom prst="rect">
            <a:avLst/>
          </a:prstGeom>
        </p:spPr>
        <p:txBody>
          <a:bodyPr vert="horz" wrap="square" lIns="0" tIns="17145" rIns="0" bIns="0" rtlCol="0">
            <a:spAutoFit/>
          </a:bodyPr>
          <a:lstStyle/>
          <a:p>
            <a:pPr marL="12700">
              <a:lnSpc>
                <a:spcPct val="100000"/>
              </a:lnSpc>
              <a:spcBef>
                <a:spcPts val="135"/>
              </a:spcBef>
            </a:pPr>
            <a:r>
              <a:rPr lang="en-US" sz="2900" b="1" i="1" spc="-35" dirty="0">
                <a:solidFill>
                  <a:srgbClr val="FFFFFF"/>
                </a:solidFill>
                <a:latin typeface="Trebuchet MS"/>
                <a:cs typeface="Trebuchet MS"/>
              </a:rPr>
              <a:t>14</a:t>
            </a:r>
            <a:endParaRPr sz="2900" dirty="0">
              <a:latin typeface="Trebuchet MS"/>
              <a:cs typeface="Trebuchet MS"/>
            </a:endParaRPr>
          </a:p>
        </p:txBody>
      </p:sp>
      <p:sp>
        <p:nvSpPr>
          <p:cNvPr id="35" name="object 35"/>
          <p:cNvSpPr txBox="1">
            <a:spLocks noGrp="1"/>
          </p:cNvSpPr>
          <p:nvPr>
            <p:ph type="title"/>
          </p:nvPr>
        </p:nvSpPr>
        <p:spPr>
          <a:xfrm>
            <a:off x="6668645" y="4914900"/>
            <a:ext cx="10354040" cy="2475037"/>
          </a:xfrm>
          <a:prstGeom prst="rect">
            <a:avLst/>
          </a:prstGeom>
        </p:spPr>
        <p:txBody>
          <a:bodyPr vert="horz" wrap="square" lIns="0" tIns="12700" rIns="0" bIns="0" rtlCol="0">
            <a:spAutoFit/>
          </a:bodyPr>
          <a:lstStyle/>
          <a:p>
            <a:pPr marL="12700">
              <a:lnSpc>
                <a:spcPct val="100000"/>
              </a:lnSpc>
              <a:spcBef>
                <a:spcPts val="100"/>
              </a:spcBef>
            </a:pPr>
            <a:r>
              <a:rPr lang="en-US" sz="8000" b="1" i="0" u="none" strike="noStrike" dirty="0">
                <a:solidFill>
                  <a:schemeClr val="tx2">
                    <a:lumMod val="60000"/>
                    <a:lumOff val="40000"/>
                  </a:schemeClr>
                </a:solidFill>
                <a:effectLst/>
                <a:latin typeface="Tahoma" panose="020B0604030504040204" pitchFamily="34" charset="0"/>
                <a:ea typeface="Tahoma" panose="020B0604030504040204" pitchFamily="34" charset="0"/>
                <a:cs typeface="Tahoma" panose="020B0604030504040204" pitchFamily="34" charset="0"/>
              </a:rPr>
              <a:t>Installation et </a:t>
            </a:r>
            <a:br>
              <a:rPr lang="en-US" sz="8000" b="1" i="0" u="none" strike="noStrike" dirty="0">
                <a:solidFill>
                  <a:schemeClr val="tx2">
                    <a:lumMod val="60000"/>
                    <a:lumOff val="40000"/>
                  </a:schemeClr>
                </a:solidFill>
                <a:effectLst/>
                <a:latin typeface="Tahoma" panose="020B0604030504040204" pitchFamily="34" charset="0"/>
                <a:ea typeface="Tahoma" panose="020B0604030504040204" pitchFamily="34" charset="0"/>
                <a:cs typeface="Tahoma" panose="020B0604030504040204" pitchFamily="34" charset="0"/>
              </a:rPr>
            </a:br>
            <a:r>
              <a:rPr lang="en-US" sz="8000" b="1" i="0" u="none" strike="noStrike" dirty="0">
                <a:solidFill>
                  <a:schemeClr val="tx2">
                    <a:lumMod val="60000"/>
                    <a:lumOff val="40000"/>
                  </a:schemeClr>
                </a:solidFill>
                <a:effectLst/>
                <a:latin typeface="Tahoma" panose="020B0604030504040204" pitchFamily="34" charset="0"/>
                <a:ea typeface="Tahoma" panose="020B0604030504040204" pitchFamily="34" charset="0"/>
                <a:cs typeface="Tahoma" panose="020B0604030504040204" pitchFamily="34" charset="0"/>
              </a:rPr>
              <a:t>configuration</a:t>
            </a:r>
            <a:endParaRPr sz="8000" spc="-120"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4" name="Rectangle 43">
            <a:extLst>
              <a:ext uri="{FF2B5EF4-FFF2-40B4-BE49-F238E27FC236}">
                <a16:creationId xmlns:a16="http://schemas.microsoft.com/office/drawing/2014/main" id="{5614CCD2-94D8-7A1F-E29C-ABC6FA32BBA4}"/>
              </a:ext>
            </a:extLst>
          </p:cNvPr>
          <p:cNvSpPr/>
          <p:nvPr/>
        </p:nvSpPr>
        <p:spPr>
          <a:xfrm>
            <a:off x="0" y="2367376"/>
            <a:ext cx="5943600" cy="73509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30000" dirty="0">
                <a:solidFill>
                  <a:schemeClr val="tx2">
                    <a:lumMod val="60000"/>
                    <a:lumOff val="40000"/>
                  </a:schemeClr>
                </a:solidFill>
                <a:latin typeface="Bernard MT Condensed" panose="02050806060905020404" pitchFamily="18" charset="0"/>
              </a:rPr>
              <a:t>03</a:t>
            </a:r>
          </a:p>
        </p:txBody>
      </p:sp>
      <p:sp>
        <p:nvSpPr>
          <p:cNvPr id="45" name="object 4">
            <a:extLst>
              <a:ext uri="{FF2B5EF4-FFF2-40B4-BE49-F238E27FC236}">
                <a16:creationId xmlns:a16="http://schemas.microsoft.com/office/drawing/2014/main" id="{0D161C6A-CC0F-00F7-D3F0-E91DBE8E31F1}"/>
              </a:ext>
            </a:extLst>
          </p:cNvPr>
          <p:cNvSpPr/>
          <p:nvPr/>
        </p:nvSpPr>
        <p:spPr>
          <a:xfrm>
            <a:off x="14966337" y="46977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11" name="object 9">
            <a:extLst>
              <a:ext uri="{FF2B5EF4-FFF2-40B4-BE49-F238E27FC236}">
                <a16:creationId xmlns:a16="http://schemas.microsoft.com/office/drawing/2014/main" id="{FDF67904-E559-A472-20EC-BD86937E339D}"/>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12" name="object 10">
            <a:extLst>
              <a:ext uri="{FF2B5EF4-FFF2-40B4-BE49-F238E27FC236}">
                <a16:creationId xmlns:a16="http://schemas.microsoft.com/office/drawing/2014/main" id="{B59AA20E-EDA2-10AB-869F-A1C6C8EBCBA3}"/>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13" name="object 11">
            <a:extLst>
              <a:ext uri="{FF2B5EF4-FFF2-40B4-BE49-F238E27FC236}">
                <a16:creationId xmlns:a16="http://schemas.microsoft.com/office/drawing/2014/main" id="{31672D3C-700F-18D0-2937-D61E99895015}"/>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14" name="object 12">
            <a:extLst>
              <a:ext uri="{FF2B5EF4-FFF2-40B4-BE49-F238E27FC236}">
                <a16:creationId xmlns:a16="http://schemas.microsoft.com/office/drawing/2014/main" id="{36FBE3B1-341B-A125-BAC3-53301A5547CC}"/>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15" name="object 13">
            <a:extLst>
              <a:ext uri="{FF2B5EF4-FFF2-40B4-BE49-F238E27FC236}">
                <a16:creationId xmlns:a16="http://schemas.microsoft.com/office/drawing/2014/main" id="{635FBCA4-1DAD-7424-0E0D-B75ABFE13912}"/>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4" name="object 14">
            <a:extLst>
              <a:ext uri="{FF2B5EF4-FFF2-40B4-BE49-F238E27FC236}">
                <a16:creationId xmlns:a16="http://schemas.microsoft.com/office/drawing/2014/main" id="{407D0123-1506-F600-74E5-F52CB74DEC99}"/>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Tree>
    <p:extLst>
      <p:ext uri="{BB962C8B-B14F-4D97-AF65-F5344CB8AC3E}">
        <p14:creationId xmlns:p14="http://schemas.microsoft.com/office/powerpoint/2010/main" val="4028772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lang="en-US"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443070"/>
          </a:xfrm>
          <a:prstGeom prst="rect">
            <a:avLst/>
          </a:prstGeom>
        </p:spPr>
        <p:txBody>
          <a:bodyPr vert="horz" wrap="square" lIns="0" tIns="12065" rIns="0" bIns="0" rtlCol="0">
            <a:spAutoFit/>
          </a:bodyPr>
          <a:lstStyle/>
          <a:p>
            <a:pPr marL="12700">
              <a:lnSpc>
                <a:spcPct val="100000"/>
              </a:lnSpc>
              <a:spcBef>
                <a:spcPts val="95"/>
              </a:spcBef>
            </a:pPr>
            <a:r>
              <a:rPr lang="fr-FR" sz="2800" spc="-60" dirty="0"/>
              <a:t>III.1- </a:t>
            </a:r>
            <a:r>
              <a:rPr lang="fr-FR" sz="2800" spc="-60" dirty="0">
                <a:sym typeface="Manrope"/>
              </a:rPr>
              <a:t>Cr</a:t>
            </a:r>
            <a:r>
              <a:rPr lang="ar-MA" sz="2800" spc="-60" dirty="0">
                <a:sym typeface="Manrope"/>
              </a:rPr>
              <a:t>é</a:t>
            </a:r>
            <a:r>
              <a:rPr lang="en-US" sz="2800" spc="-60" dirty="0">
                <a:sym typeface="Manrope"/>
              </a:rPr>
              <a:t>ation  du </a:t>
            </a:r>
            <a:r>
              <a:rPr lang="en-US" sz="2800" spc="-60" dirty="0" err="1">
                <a:sym typeface="Manrope"/>
              </a:rPr>
              <a:t>projet</a:t>
            </a:r>
            <a:r>
              <a:rPr lang="en-US" sz="2800" spc="-60" dirty="0">
                <a:sym typeface="Manrope"/>
              </a:rPr>
              <a:t> Maven</a:t>
            </a:r>
            <a:endParaRPr sz="2800" spc="-60" dirty="0"/>
          </a:p>
        </p:txBody>
      </p:sp>
      <p:sp>
        <p:nvSpPr>
          <p:cNvPr id="8" name="ZoneTexte 7">
            <a:extLst>
              <a:ext uri="{FF2B5EF4-FFF2-40B4-BE49-F238E27FC236}">
                <a16:creationId xmlns:a16="http://schemas.microsoft.com/office/drawing/2014/main" id="{9F5F7B19-D568-C9DF-F446-0C0600A8F5D1}"/>
              </a:ext>
            </a:extLst>
          </p:cNvPr>
          <p:cNvSpPr txBox="1"/>
          <p:nvPr/>
        </p:nvSpPr>
        <p:spPr>
          <a:xfrm>
            <a:off x="6172200" y="540195"/>
            <a:ext cx="6120942" cy="523220"/>
          </a:xfrm>
          <a:prstGeom prst="rect">
            <a:avLst/>
          </a:prstGeom>
          <a:noFill/>
        </p:spPr>
        <p:txBody>
          <a:bodyPr wrap="square">
            <a:spAutoFit/>
          </a:bodyPr>
          <a:lstStyle/>
          <a:p>
            <a:r>
              <a:rPr lang="en" sz="2800" b="1" dirty="0">
                <a:solidFill>
                  <a:schemeClr val="bg1"/>
                </a:solidFill>
                <a:latin typeface="Manrope"/>
                <a:sym typeface="Manrope"/>
              </a:rPr>
              <a:t>III- INSTALLATION &amp; CONFIGURATION</a:t>
            </a:r>
            <a:endParaRPr lang="fr-FR" sz="2800" dirty="0">
              <a:solidFill>
                <a:schemeClr val="bg1"/>
              </a:solidFill>
            </a:endParaRPr>
          </a:p>
        </p:txBody>
      </p:sp>
      <p:sp>
        <p:nvSpPr>
          <p:cNvPr id="5" name="object 9">
            <a:extLst>
              <a:ext uri="{FF2B5EF4-FFF2-40B4-BE49-F238E27FC236}">
                <a16:creationId xmlns:a16="http://schemas.microsoft.com/office/drawing/2014/main" id="{DC0EF6FE-796E-CF0F-5ED5-EA42096D5DE9}"/>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7" name="object 10">
            <a:extLst>
              <a:ext uri="{FF2B5EF4-FFF2-40B4-BE49-F238E27FC236}">
                <a16:creationId xmlns:a16="http://schemas.microsoft.com/office/drawing/2014/main" id="{5255A69C-EBF6-B6CA-ED64-FAD33FB2C95C}"/>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15" name="object 11">
            <a:extLst>
              <a:ext uri="{FF2B5EF4-FFF2-40B4-BE49-F238E27FC236}">
                <a16:creationId xmlns:a16="http://schemas.microsoft.com/office/drawing/2014/main" id="{3F712A67-4149-3BF3-B885-BE21270828AB}"/>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16" name="object 12">
            <a:extLst>
              <a:ext uri="{FF2B5EF4-FFF2-40B4-BE49-F238E27FC236}">
                <a16:creationId xmlns:a16="http://schemas.microsoft.com/office/drawing/2014/main" id="{2EABFB17-9D2C-DB44-B9CC-70FE070B4BD2}"/>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18" name="object 13">
            <a:extLst>
              <a:ext uri="{FF2B5EF4-FFF2-40B4-BE49-F238E27FC236}">
                <a16:creationId xmlns:a16="http://schemas.microsoft.com/office/drawing/2014/main" id="{E7EA5277-D5AB-DF7B-3524-3EB77BCCECCC}"/>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pic>
        <p:nvPicPr>
          <p:cNvPr id="10" name="Image 9">
            <a:extLst>
              <a:ext uri="{FF2B5EF4-FFF2-40B4-BE49-F238E27FC236}">
                <a16:creationId xmlns:a16="http://schemas.microsoft.com/office/drawing/2014/main" id="{8450EADB-202A-7C42-2046-6B3C65B29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4884" y="5433349"/>
            <a:ext cx="3289259" cy="3312368"/>
          </a:xfrm>
          <a:prstGeom prst="rect">
            <a:avLst/>
          </a:prstGeom>
        </p:spPr>
      </p:pic>
      <p:sp>
        <p:nvSpPr>
          <p:cNvPr id="11" name="Phylactère : pensées 10">
            <a:extLst>
              <a:ext uri="{FF2B5EF4-FFF2-40B4-BE49-F238E27FC236}">
                <a16:creationId xmlns:a16="http://schemas.microsoft.com/office/drawing/2014/main" id="{4FD4AA1A-0F7E-4397-9CE7-6C84F57CB302}"/>
              </a:ext>
            </a:extLst>
          </p:cNvPr>
          <p:cNvSpPr/>
          <p:nvPr/>
        </p:nvSpPr>
        <p:spPr>
          <a:xfrm>
            <a:off x="10118710" y="2813064"/>
            <a:ext cx="3878734" cy="2448272"/>
          </a:xfrm>
          <a:prstGeom prst="cloudCallout">
            <a:avLst>
              <a:gd name="adj1" fmla="val 88619"/>
              <a:gd name="adj2" fmla="val 45922"/>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p:txBody>
      </p:sp>
      <p:pic>
        <p:nvPicPr>
          <p:cNvPr id="12" name="Image 11">
            <a:extLst>
              <a:ext uri="{FF2B5EF4-FFF2-40B4-BE49-F238E27FC236}">
                <a16:creationId xmlns:a16="http://schemas.microsoft.com/office/drawing/2014/main" id="{B1D09505-8CD7-D9C6-A6A4-E35F8DB999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8216" y="3593585"/>
            <a:ext cx="1836401" cy="623219"/>
          </a:xfrm>
          <a:prstGeom prst="rect">
            <a:avLst/>
          </a:prstGeom>
        </p:spPr>
      </p:pic>
      <p:sp>
        <p:nvSpPr>
          <p:cNvPr id="25" name="Rectangle : coins arrondis 24">
            <a:extLst>
              <a:ext uri="{FF2B5EF4-FFF2-40B4-BE49-F238E27FC236}">
                <a16:creationId xmlns:a16="http://schemas.microsoft.com/office/drawing/2014/main" id="{FC0BA110-270B-A719-996A-7090C52640EA}"/>
              </a:ext>
            </a:extLst>
          </p:cNvPr>
          <p:cNvSpPr/>
          <p:nvPr/>
        </p:nvSpPr>
        <p:spPr>
          <a:xfrm>
            <a:off x="1655168" y="6913504"/>
            <a:ext cx="11233248" cy="154236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endParaRPr lang="fr-FR" sz="2000" b="1" dirty="0">
              <a:solidFill>
                <a:srgbClr val="C00000"/>
              </a:solidFill>
            </a:endParaRPr>
          </a:p>
          <a:p>
            <a:r>
              <a:rPr lang="fr-FR" sz="2000" b="1" dirty="0">
                <a:solidFill>
                  <a:srgbClr val="C00000"/>
                </a:solidFill>
                <a:latin typeface="Tahoma" panose="020B0604030504040204" pitchFamily="34" charset="0"/>
                <a:ea typeface="Tahoma" panose="020B0604030504040204" pitchFamily="34" charset="0"/>
                <a:cs typeface="Tahoma" panose="020B0604030504040204" pitchFamily="34" charset="0"/>
              </a:rPr>
              <a:t>Maven:  </a:t>
            </a:r>
          </a:p>
          <a:p>
            <a:pPr marL="342900" indent="-342900" algn="ctr">
              <a:buFont typeface="Arial" panose="020B0604020202020204" pitchFamily="34" charset="0"/>
              <a:buChar char="•"/>
            </a:pPr>
            <a:r>
              <a:rPr lang="fr-FR" sz="2000" dirty="0">
                <a:solidFill>
                  <a:schemeClr val="tx1"/>
                </a:solidFill>
                <a:latin typeface="Tahoma" panose="020B0604030504040204" pitchFamily="34" charset="0"/>
                <a:ea typeface="Tahoma" panose="020B0604030504040204" pitchFamily="34" charset="0"/>
                <a:cs typeface="Tahoma" panose="020B0604030504040204" pitchFamily="34" charset="0"/>
              </a:rPr>
              <a:t>Cr</a:t>
            </a:r>
            <a:r>
              <a:rPr lang="ar-MA" sz="2000" dirty="0">
                <a:solidFill>
                  <a:schemeClr val="tx1"/>
                </a:solidFill>
                <a:latin typeface="Tahoma" panose="020B0604030504040204" pitchFamily="34" charset="0"/>
                <a:ea typeface="Tahoma" panose="020B0604030504040204" pitchFamily="34" charset="0"/>
                <a:cs typeface="Tahoma" panose="020B0604030504040204" pitchFamily="34" charset="0"/>
              </a:rPr>
              <a:t>é</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e</a:t>
            </a:r>
            <a:r>
              <a:rPr lang="fr-FR"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fr-FR" sz="2000" dirty="0">
                <a:latin typeface="Tahoma" panose="020B0604030504040204" pitchFamily="34" charset="0"/>
                <a:ea typeface="Tahoma" panose="020B0604030504040204" pitchFamily="34" charset="0"/>
                <a:cs typeface="Tahoma" panose="020B0604030504040204" pitchFamily="34" charset="0"/>
              </a:rPr>
              <a:t>par Apache Foundation</a:t>
            </a:r>
          </a:p>
          <a:p>
            <a:pPr marL="342900" indent="-342900">
              <a:buFont typeface="Arial" panose="020B0604020202020204" pitchFamily="34" charset="0"/>
              <a:buChar char="•"/>
            </a:pPr>
            <a:r>
              <a:rPr lang="fr-FR" sz="2000" dirty="0">
                <a:latin typeface="Tahoma" panose="020B0604030504040204" pitchFamily="34" charset="0"/>
                <a:ea typeface="Tahoma" panose="020B0604030504040204" pitchFamily="34" charset="0"/>
                <a:cs typeface="Tahoma" panose="020B0604030504040204" pitchFamily="34" charset="0"/>
              </a:rPr>
              <a:t>Outil de gestion de projet automatisant les tâches et simplifiant la gestion des dépendances</a:t>
            </a:r>
          </a:p>
          <a:p>
            <a:pPr marL="285750" indent="-285750" algn="ctr">
              <a:buFont typeface="Arial" panose="020B0604020202020204" pitchFamily="34" charset="0"/>
              <a:buChar char="•"/>
            </a:pPr>
            <a:endParaRPr lang="fr-FR" sz="2000" dirty="0"/>
          </a:p>
        </p:txBody>
      </p:sp>
      <p:pic>
        <p:nvPicPr>
          <p:cNvPr id="26" name="Image 25">
            <a:extLst>
              <a:ext uri="{FF2B5EF4-FFF2-40B4-BE49-F238E27FC236}">
                <a16:creationId xmlns:a16="http://schemas.microsoft.com/office/drawing/2014/main" id="{8C67CE74-0B8C-03D5-F8D6-28FBFB43F8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5168" y="4556250"/>
            <a:ext cx="2698147" cy="2448272"/>
          </a:xfrm>
          <a:prstGeom prst="rect">
            <a:avLst/>
          </a:prstGeom>
        </p:spPr>
      </p:pic>
      <p:sp>
        <p:nvSpPr>
          <p:cNvPr id="9" name="object 14">
            <a:extLst>
              <a:ext uri="{FF2B5EF4-FFF2-40B4-BE49-F238E27FC236}">
                <a16:creationId xmlns:a16="http://schemas.microsoft.com/office/drawing/2014/main" id="{B1A82DB7-8617-E776-0D4A-26A6CB555768}"/>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13" name="ZoneTexte 12">
            <a:extLst>
              <a:ext uri="{FF2B5EF4-FFF2-40B4-BE49-F238E27FC236}">
                <a16:creationId xmlns:a16="http://schemas.microsoft.com/office/drawing/2014/main" id="{C0F27290-10CA-92AA-2EDB-E2E3FF44CDCF}"/>
              </a:ext>
            </a:extLst>
          </p:cNvPr>
          <p:cNvSpPr txBox="1"/>
          <p:nvPr/>
        </p:nvSpPr>
        <p:spPr>
          <a:xfrm>
            <a:off x="431032" y="2047156"/>
            <a:ext cx="1002128" cy="538609"/>
          </a:xfrm>
          <a:prstGeom prst="rect">
            <a:avLst/>
          </a:prstGeom>
          <a:noFill/>
        </p:spPr>
        <p:txBody>
          <a:bodyPr wrap="square">
            <a:spAutoFit/>
          </a:bodyPr>
          <a:lstStyle/>
          <a:p>
            <a:pPr algn="ctr"/>
            <a:r>
              <a:rPr lang="en-US" sz="2900" b="1" spc="-15" dirty="0">
                <a:solidFill>
                  <a:srgbClr val="FFFFFF"/>
                </a:solidFill>
                <a:latin typeface="Trebuchet MS"/>
              </a:rPr>
              <a:t>15</a:t>
            </a:r>
            <a:endParaRPr lang="fr-FR" sz="2900" b="1" spc="-15" dirty="0">
              <a:solidFill>
                <a:srgbClr val="FFFFFF"/>
              </a:solidFill>
              <a:latin typeface="Trebuchet MS"/>
            </a:endParaRPr>
          </a:p>
        </p:txBody>
      </p:sp>
    </p:spTree>
    <p:extLst>
      <p:ext uri="{BB962C8B-B14F-4D97-AF65-F5344CB8AC3E}">
        <p14:creationId xmlns:p14="http://schemas.microsoft.com/office/powerpoint/2010/main" val="31482583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lang="en-US"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172200" y="540195"/>
            <a:ext cx="6120942" cy="523220"/>
          </a:xfrm>
          <a:prstGeom prst="rect">
            <a:avLst/>
          </a:prstGeom>
          <a:noFill/>
        </p:spPr>
        <p:txBody>
          <a:bodyPr wrap="square">
            <a:spAutoFit/>
          </a:bodyPr>
          <a:lstStyle/>
          <a:p>
            <a:r>
              <a:rPr lang="en" sz="2800" b="1" dirty="0">
                <a:solidFill>
                  <a:schemeClr val="bg1"/>
                </a:solidFill>
                <a:latin typeface="Manrope"/>
                <a:sym typeface="Manrope"/>
              </a:rPr>
              <a:t>III- INSTALLATION &amp; CONFIGURATION</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443070"/>
          </a:xfrm>
          <a:prstGeom prst="rect">
            <a:avLst/>
          </a:prstGeom>
        </p:spPr>
        <p:txBody>
          <a:bodyPr vert="horz" wrap="square" lIns="0" tIns="12065" rIns="0" bIns="0" rtlCol="0">
            <a:spAutoFit/>
          </a:bodyPr>
          <a:lstStyle/>
          <a:p>
            <a:pPr marL="12700">
              <a:lnSpc>
                <a:spcPct val="100000"/>
              </a:lnSpc>
              <a:spcBef>
                <a:spcPts val="95"/>
              </a:spcBef>
            </a:pPr>
            <a:r>
              <a:rPr lang="fr-FR" sz="2800" spc="-60" dirty="0"/>
              <a:t>III.1- </a:t>
            </a:r>
            <a:r>
              <a:rPr lang="fr-FR" sz="2800" spc="-60" dirty="0">
                <a:sym typeface="Manrope"/>
              </a:rPr>
              <a:t>Cr</a:t>
            </a:r>
            <a:r>
              <a:rPr lang="ar-MA" sz="2800" spc="-60" dirty="0">
                <a:sym typeface="Manrope"/>
              </a:rPr>
              <a:t>é</a:t>
            </a:r>
            <a:r>
              <a:rPr lang="en-US" sz="2800" spc="-60" dirty="0">
                <a:sym typeface="Manrope"/>
              </a:rPr>
              <a:t>ation  du </a:t>
            </a:r>
            <a:r>
              <a:rPr lang="en-US" sz="2800" spc="-60" dirty="0" err="1">
                <a:sym typeface="Manrope"/>
              </a:rPr>
              <a:t>projet</a:t>
            </a:r>
            <a:r>
              <a:rPr lang="en-US" sz="2800" spc="-60" dirty="0">
                <a:sym typeface="Manrope"/>
              </a:rPr>
              <a:t> Maven</a:t>
            </a:r>
            <a:endParaRPr sz="2800" spc="-60" dirty="0"/>
          </a:p>
        </p:txBody>
      </p:sp>
      <p:pic>
        <p:nvPicPr>
          <p:cNvPr id="7" name="Image 6">
            <a:extLst>
              <a:ext uri="{FF2B5EF4-FFF2-40B4-BE49-F238E27FC236}">
                <a16:creationId xmlns:a16="http://schemas.microsoft.com/office/drawing/2014/main" id="{2725316F-14DC-B9A9-44DB-CF4234298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681" y="4076700"/>
            <a:ext cx="6109014" cy="3492679"/>
          </a:xfrm>
          <a:prstGeom prst="rect">
            <a:avLst/>
          </a:prstGeom>
        </p:spPr>
      </p:pic>
      <p:sp>
        <p:nvSpPr>
          <p:cNvPr id="22" name="Rectangle : coins arrondis 21">
            <a:extLst>
              <a:ext uri="{FF2B5EF4-FFF2-40B4-BE49-F238E27FC236}">
                <a16:creationId xmlns:a16="http://schemas.microsoft.com/office/drawing/2014/main" id="{3C829E91-CA1E-1EC8-8A62-4C6139D7A663}"/>
              </a:ext>
            </a:extLst>
          </p:cNvPr>
          <p:cNvSpPr/>
          <p:nvPr/>
        </p:nvSpPr>
        <p:spPr>
          <a:xfrm>
            <a:off x="2514600" y="2660612"/>
            <a:ext cx="11582400"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fr-FR" sz="1800" dirty="0">
                <a:latin typeface="Tahoma" panose="020B0604030504040204" pitchFamily="34" charset="0"/>
                <a:ea typeface="Tahoma" panose="020B0604030504040204" pitchFamily="34" charset="0"/>
                <a:cs typeface="Tahoma" panose="020B0604030504040204" pitchFamily="34" charset="0"/>
              </a:rPr>
              <a:t>Ouvrez Eclipse et allez dans le menu "File" (Fichier) + Sélectionnez "New" (Nouveau) et "Project" (Projet).</a:t>
            </a:r>
          </a:p>
          <a:p>
            <a:pPr marL="285750" indent="-285750">
              <a:buFont typeface="Arial" panose="020B0604020202020204" pitchFamily="34" charset="0"/>
              <a:buChar char="•"/>
            </a:pPr>
            <a:endParaRPr lang="fr-FR" sz="1800" dirty="0">
              <a:latin typeface="Tahoma" panose="020B0604030504040204" pitchFamily="34" charset="0"/>
              <a:ea typeface="Tahoma" panose="020B0604030504040204" pitchFamily="34" charset="0"/>
              <a:cs typeface="Tahoma" panose="020B0604030504040204" pitchFamily="34" charset="0"/>
            </a:endParaRPr>
          </a:p>
        </p:txBody>
      </p:sp>
      <p:sp>
        <p:nvSpPr>
          <p:cNvPr id="23" name="Rectangle : coins arrondis 22">
            <a:extLst>
              <a:ext uri="{FF2B5EF4-FFF2-40B4-BE49-F238E27FC236}">
                <a16:creationId xmlns:a16="http://schemas.microsoft.com/office/drawing/2014/main" id="{2A399E95-3D84-0BF1-16F7-9E0E99CBCA2F}"/>
              </a:ext>
            </a:extLst>
          </p:cNvPr>
          <p:cNvSpPr/>
          <p:nvPr/>
        </p:nvSpPr>
        <p:spPr>
          <a:xfrm>
            <a:off x="7916484" y="3772414"/>
            <a:ext cx="7908210"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endParaRPr lang="fr-FR" sz="18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fr-FR"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fr-FR" sz="1800" dirty="0">
                <a:latin typeface="Tahoma" panose="020B0604030504040204" pitchFamily="34" charset="0"/>
                <a:ea typeface="Tahoma" panose="020B0604030504040204" pitchFamily="34" charset="0"/>
                <a:cs typeface="Tahoma" panose="020B0604030504040204" pitchFamily="34" charset="0"/>
              </a:rPr>
              <a:t>Sélectionnez "</a:t>
            </a:r>
            <a:r>
              <a:rPr lang="fr-FR" sz="1800" dirty="0" err="1">
                <a:latin typeface="Tahoma" panose="020B0604030504040204" pitchFamily="34" charset="0"/>
                <a:ea typeface="Tahoma" panose="020B0604030504040204" pitchFamily="34" charset="0"/>
                <a:cs typeface="Tahoma" panose="020B0604030504040204" pitchFamily="34" charset="0"/>
              </a:rPr>
              <a:t>Other</a:t>
            </a:r>
            <a:r>
              <a:rPr lang="fr-FR" sz="1800" dirty="0">
                <a:latin typeface="Tahoma" panose="020B0604030504040204" pitchFamily="34" charset="0"/>
                <a:ea typeface="Tahoma" panose="020B0604030504040204" pitchFamily="34" charset="0"/>
                <a:cs typeface="Tahoma" panose="020B0604030504040204" pitchFamily="34" charset="0"/>
              </a:rPr>
              <a:t>" (Autre) et Chercher pour " Maven"</a:t>
            </a:r>
          </a:p>
          <a:p>
            <a:pPr marL="285750" indent="-285750">
              <a:buFont typeface="Arial" panose="020B0604020202020204" pitchFamily="34" charset="0"/>
              <a:buChar char="•"/>
            </a:pPr>
            <a:endParaRPr lang="fr-FR" sz="1800" dirty="0"/>
          </a:p>
          <a:p>
            <a:pPr algn="ctr"/>
            <a:endParaRPr lang="fr-FR" dirty="0"/>
          </a:p>
        </p:txBody>
      </p:sp>
      <p:sp>
        <p:nvSpPr>
          <p:cNvPr id="25" name="Ellipse 24">
            <a:extLst>
              <a:ext uri="{FF2B5EF4-FFF2-40B4-BE49-F238E27FC236}">
                <a16:creationId xmlns:a16="http://schemas.microsoft.com/office/drawing/2014/main" id="{185C6058-835A-8E9E-92C2-E22758DDDCAD}"/>
              </a:ext>
            </a:extLst>
          </p:cNvPr>
          <p:cNvSpPr/>
          <p:nvPr/>
        </p:nvSpPr>
        <p:spPr>
          <a:xfrm>
            <a:off x="2230866" y="2783247"/>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1</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cxnSp>
        <p:nvCxnSpPr>
          <p:cNvPr id="27" name="Connecteur droit avec flèche 26">
            <a:extLst>
              <a:ext uri="{FF2B5EF4-FFF2-40B4-BE49-F238E27FC236}">
                <a16:creationId xmlns:a16="http://schemas.microsoft.com/office/drawing/2014/main" id="{4C96DA9B-05CA-B595-7D73-B7D4D9D35D24}"/>
              </a:ext>
            </a:extLst>
          </p:cNvPr>
          <p:cNvCxnSpPr>
            <a:cxnSpLocks/>
            <a:stCxn id="25" idx="3"/>
          </p:cNvCxnSpPr>
          <p:nvPr/>
        </p:nvCxnSpPr>
        <p:spPr>
          <a:xfrm flipH="1">
            <a:off x="685800" y="3311807"/>
            <a:ext cx="1633257" cy="10650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Connecteur droit avec flèche 28">
            <a:extLst>
              <a:ext uri="{FF2B5EF4-FFF2-40B4-BE49-F238E27FC236}">
                <a16:creationId xmlns:a16="http://schemas.microsoft.com/office/drawing/2014/main" id="{A1169736-4019-DBED-3414-AE5CD94D11A4}"/>
              </a:ext>
            </a:extLst>
          </p:cNvPr>
          <p:cNvCxnSpPr>
            <a:cxnSpLocks/>
          </p:cNvCxnSpPr>
          <p:nvPr/>
        </p:nvCxnSpPr>
        <p:spPr>
          <a:xfrm flipH="1">
            <a:off x="1440403" y="3278716"/>
            <a:ext cx="1074197" cy="93547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1" name="Ellipse 30">
            <a:extLst>
              <a:ext uri="{FF2B5EF4-FFF2-40B4-BE49-F238E27FC236}">
                <a16:creationId xmlns:a16="http://schemas.microsoft.com/office/drawing/2014/main" id="{45C80B29-DC45-7C48-DD7C-7E9CE0321517}"/>
              </a:ext>
            </a:extLst>
          </p:cNvPr>
          <p:cNvSpPr/>
          <p:nvPr/>
        </p:nvSpPr>
        <p:spPr>
          <a:xfrm>
            <a:off x="7694707" y="3907227"/>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2</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cxnSp>
        <p:nvCxnSpPr>
          <p:cNvPr id="36" name="Connecteur droit avec flèche 35">
            <a:extLst>
              <a:ext uri="{FF2B5EF4-FFF2-40B4-BE49-F238E27FC236}">
                <a16:creationId xmlns:a16="http://schemas.microsoft.com/office/drawing/2014/main" id="{98219F60-83D5-6806-027C-68DBCB50A2DD}"/>
              </a:ext>
            </a:extLst>
          </p:cNvPr>
          <p:cNvCxnSpPr>
            <a:cxnSpLocks/>
          </p:cNvCxnSpPr>
          <p:nvPr/>
        </p:nvCxnSpPr>
        <p:spPr>
          <a:xfrm flipH="1">
            <a:off x="5105400" y="4428499"/>
            <a:ext cx="2811084" cy="284398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8" name="Image 7">
            <a:extLst>
              <a:ext uri="{FF2B5EF4-FFF2-40B4-BE49-F238E27FC236}">
                <a16:creationId xmlns:a16="http://schemas.microsoft.com/office/drawing/2014/main" id="{4FF464E3-BA20-B08C-04C7-51E5F6DEB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493" y="5305352"/>
            <a:ext cx="6434049" cy="4274601"/>
          </a:xfrm>
          <a:prstGeom prst="rect">
            <a:avLst/>
          </a:prstGeom>
        </p:spPr>
      </p:pic>
      <p:sp>
        <p:nvSpPr>
          <p:cNvPr id="15" name="Rectangle : coins arrondis 14">
            <a:extLst>
              <a:ext uri="{FF2B5EF4-FFF2-40B4-BE49-F238E27FC236}">
                <a16:creationId xmlns:a16="http://schemas.microsoft.com/office/drawing/2014/main" id="{A6B1DB0D-9442-2DD9-68DA-F64996456B2C}"/>
              </a:ext>
            </a:extLst>
          </p:cNvPr>
          <p:cNvSpPr/>
          <p:nvPr/>
        </p:nvSpPr>
        <p:spPr>
          <a:xfrm>
            <a:off x="14281150" y="5083799"/>
            <a:ext cx="3854450"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latin typeface="Tahoma" panose="020B0604030504040204" pitchFamily="34" charset="0"/>
                <a:ea typeface="Tahoma" panose="020B0604030504040204" pitchFamily="34" charset="0"/>
                <a:cs typeface="Tahoma" panose="020B0604030504040204" pitchFamily="34" charset="0"/>
              </a:rPr>
              <a:t>   Choisir la version de </a:t>
            </a:r>
            <a:r>
              <a:rPr lang="fr-FR" b="1" dirty="0" err="1">
                <a:solidFill>
                  <a:schemeClr val="tx1"/>
                </a:solidFill>
                <a:latin typeface="Tahoma" panose="020B0604030504040204" pitchFamily="34" charset="0"/>
                <a:ea typeface="Tahoma" panose="020B0604030504040204" pitchFamily="34" charset="0"/>
                <a:cs typeface="Tahoma" panose="020B0604030504040204" pitchFamily="34" charset="0"/>
              </a:rPr>
              <a:t>maven-archtype</a:t>
            </a:r>
            <a:r>
              <a:rPr lang="fr-FR"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fr-FR" b="1" dirty="0" err="1">
                <a:solidFill>
                  <a:schemeClr val="tx1"/>
                </a:solidFill>
                <a:latin typeface="Tahoma" panose="020B0604030504040204" pitchFamily="34" charset="0"/>
                <a:ea typeface="Tahoma" panose="020B0604030504040204" pitchFamily="34" charset="0"/>
                <a:cs typeface="Tahoma" panose="020B0604030504040204" pitchFamily="34" charset="0"/>
              </a:rPr>
              <a:t>quickstart</a:t>
            </a:r>
            <a:r>
              <a:rPr lang="fr-FR" b="1" dirty="0">
                <a:solidFill>
                  <a:schemeClr val="tx1"/>
                </a:solidFill>
                <a:latin typeface="Tahoma" panose="020B0604030504040204" pitchFamily="34" charset="0"/>
                <a:ea typeface="Tahoma" panose="020B0604030504040204" pitchFamily="34" charset="0"/>
                <a:cs typeface="Tahoma" panose="020B0604030504040204" pitchFamily="34" charset="0"/>
              </a:rPr>
              <a:t> 1.1</a:t>
            </a:r>
            <a:endParaRPr lang="fr-FR" sz="1800" b="1"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fr-FR" sz="1800" dirty="0">
              <a:latin typeface="Tahoma" panose="020B0604030504040204" pitchFamily="34" charset="0"/>
              <a:ea typeface="Tahoma" panose="020B0604030504040204" pitchFamily="34" charset="0"/>
              <a:cs typeface="Tahoma" panose="020B0604030504040204" pitchFamily="34" charset="0"/>
            </a:endParaRPr>
          </a:p>
        </p:txBody>
      </p:sp>
      <p:sp>
        <p:nvSpPr>
          <p:cNvPr id="17" name="Ellipse 16">
            <a:extLst>
              <a:ext uri="{FF2B5EF4-FFF2-40B4-BE49-F238E27FC236}">
                <a16:creationId xmlns:a16="http://schemas.microsoft.com/office/drawing/2014/main" id="{B43ED3FB-E4E0-8C21-BF49-8B2531C7F6E8}"/>
              </a:ext>
            </a:extLst>
          </p:cNvPr>
          <p:cNvSpPr/>
          <p:nvPr/>
        </p:nvSpPr>
        <p:spPr>
          <a:xfrm>
            <a:off x="14097000" y="5210054"/>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3</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cxnSp>
        <p:nvCxnSpPr>
          <p:cNvPr id="18" name="Connecteur droit avec flèche 17">
            <a:extLst>
              <a:ext uri="{FF2B5EF4-FFF2-40B4-BE49-F238E27FC236}">
                <a16:creationId xmlns:a16="http://schemas.microsoft.com/office/drawing/2014/main" id="{465A6EEE-094D-739F-EB92-D402BC461111}"/>
              </a:ext>
            </a:extLst>
          </p:cNvPr>
          <p:cNvCxnSpPr>
            <a:cxnSpLocks/>
          </p:cNvCxnSpPr>
          <p:nvPr/>
        </p:nvCxnSpPr>
        <p:spPr>
          <a:xfrm flipH="1">
            <a:off x="10465047" y="5695658"/>
            <a:ext cx="3862317" cy="19995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 name="object 9">
            <a:extLst>
              <a:ext uri="{FF2B5EF4-FFF2-40B4-BE49-F238E27FC236}">
                <a16:creationId xmlns:a16="http://schemas.microsoft.com/office/drawing/2014/main" id="{051CD7DC-9D43-B7E0-615D-06ED22C329A3}"/>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16" name="object 10">
            <a:extLst>
              <a:ext uri="{FF2B5EF4-FFF2-40B4-BE49-F238E27FC236}">
                <a16:creationId xmlns:a16="http://schemas.microsoft.com/office/drawing/2014/main" id="{F6E6F951-8CCB-6B35-C661-23C094D32814}"/>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19" name="object 11">
            <a:extLst>
              <a:ext uri="{FF2B5EF4-FFF2-40B4-BE49-F238E27FC236}">
                <a16:creationId xmlns:a16="http://schemas.microsoft.com/office/drawing/2014/main" id="{09143A50-13E5-3E92-F280-8B8FF15A0A19}"/>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20" name="object 12">
            <a:extLst>
              <a:ext uri="{FF2B5EF4-FFF2-40B4-BE49-F238E27FC236}">
                <a16:creationId xmlns:a16="http://schemas.microsoft.com/office/drawing/2014/main" id="{8D684A15-A58C-8EB7-E5DD-58F27077BBF9}"/>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21" name="object 13">
            <a:extLst>
              <a:ext uri="{FF2B5EF4-FFF2-40B4-BE49-F238E27FC236}">
                <a16:creationId xmlns:a16="http://schemas.microsoft.com/office/drawing/2014/main" id="{1613C9EC-1857-E0FD-DF33-A2509B8FDF7A}"/>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9" name="object 14">
            <a:extLst>
              <a:ext uri="{FF2B5EF4-FFF2-40B4-BE49-F238E27FC236}">
                <a16:creationId xmlns:a16="http://schemas.microsoft.com/office/drawing/2014/main" id="{71470275-47D1-2C6F-BFCF-E934734F3DC2}"/>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10" name="ZoneTexte 9">
            <a:extLst>
              <a:ext uri="{FF2B5EF4-FFF2-40B4-BE49-F238E27FC236}">
                <a16:creationId xmlns:a16="http://schemas.microsoft.com/office/drawing/2014/main" id="{091BA57F-2D1F-F631-6707-2DB1A39FA207}"/>
              </a:ext>
            </a:extLst>
          </p:cNvPr>
          <p:cNvSpPr txBox="1"/>
          <p:nvPr/>
        </p:nvSpPr>
        <p:spPr>
          <a:xfrm>
            <a:off x="431032" y="2012603"/>
            <a:ext cx="1002128" cy="538609"/>
          </a:xfrm>
          <a:prstGeom prst="rect">
            <a:avLst/>
          </a:prstGeom>
          <a:noFill/>
        </p:spPr>
        <p:txBody>
          <a:bodyPr wrap="square">
            <a:spAutoFit/>
          </a:bodyPr>
          <a:lstStyle/>
          <a:p>
            <a:pPr algn="ctr"/>
            <a:r>
              <a:rPr lang="en-US" sz="2900" b="1" spc="-15" dirty="0">
                <a:solidFill>
                  <a:srgbClr val="FFFFFF"/>
                </a:solidFill>
                <a:latin typeface="Trebuchet MS"/>
              </a:rPr>
              <a:t>16</a:t>
            </a:r>
            <a:endParaRPr lang="fr-FR" sz="2900" b="1" spc="-15" dirty="0">
              <a:solidFill>
                <a:srgbClr val="FFFFFF"/>
              </a:solidFill>
              <a:latin typeface="Trebuchet MS"/>
            </a:endParaRPr>
          </a:p>
        </p:txBody>
      </p:sp>
    </p:spTree>
    <p:extLst>
      <p:ext uri="{BB962C8B-B14F-4D97-AF65-F5344CB8AC3E}">
        <p14:creationId xmlns:p14="http://schemas.microsoft.com/office/powerpoint/2010/main" val="35970610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P spid="31" grpId="0" animBg="1"/>
      <p:bldP spid="15"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lang="en-US"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443070"/>
          </a:xfrm>
          <a:prstGeom prst="rect">
            <a:avLst/>
          </a:prstGeom>
        </p:spPr>
        <p:txBody>
          <a:bodyPr vert="horz" wrap="square" lIns="0" tIns="12065" rIns="0" bIns="0" rtlCol="0">
            <a:spAutoFit/>
          </a:bodyPr>
          <a:lstStyle/>
          <a:p>
            <a:pPr marL="12700">
              <a:lnSpc>
                <a:spcPct val="100000"/>
              </a:lnSpc>
              <a:spcBef>
                <a:spcPts val="95"/>
              </a:spcBef>
            </a:pPr>
            <a:r>
              <a:rPr lang="fr-FR" sz="2800" spc="-60" dirty="0"/>
              <a:t>III.1- </a:t>
            </a:r>
            <a:r>
              <a:rPr lang="fr-FR" sz="2800" spc="-60" dirty="0">
                <a:sym typeface="Manrope"/>
              </a:rPr>
              <a:t>Cr</a:t>
            </a:r>
            <a:r>
              <a:rPr lang="ar-MA" sz="2800" spc="-60" dirty="0">
                <a:sym typeface="Manrope"/>
              </a:rPr>
              <a:t>é</a:t>
            </a:r>
            <a:r>
              <a:rPr lang="en-US" sz="2800" spc="-60" dirty="0">
                <a:sym typeface="Manrope"/>
              </a:rPr>
              <a:t>ation  du </a:t>
            </a:r>
            <a:r>
              <a:rPr lang="en-US" sz="2800" spc="-60" dirty="0" err="1">
                <a:sym typeface="Manrope"/>
              </a:rPr>
              <a:t>projet</a:t>
            </a:r>
            <a:r>
              <a:rPr lang="en-US" sz="2800" spc="-60" dirty="0">
                <a:sym typeface="Manrope"/>
              </a:rPr>
              <a:t> Maven</a:t>
            </a:r>
            <a:endParaRPr sz="2800" spc="-60" dirty="0"/>
          </a:p>
        </p:txBody>
      </p:sp>
      <p:pic>
        <p:nvPicPr>
          <p:cNvPr id="8" name="Image 7">
            <a:extLst>
              <a:ext uri="{FF2B5EF4-FFF2-40B4-BE49-F238E27FC236}">
                <a16:creationId xmlns:a16="http://schemas.microsoft.com/office/drawing/2014/main" id="{7A41005F-5B90-60BC-B97B-3E1C96689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6209" y="2801121"/>
            <a:ext cx="6503578" cy="5053184"/>
          </a:xfrm>
          <a:prstGeom prst="rect">
            <a:avLst/>
          </a:prstGeom>
        </p:spPr>
      </p:pic>
      <p:sp>
        <p:nvSpPr>
          <p:cNvPr id="16" name="Rectangle : coins arrondis 15">
            <a:extLst>
              <a:ext uri="{FF2B5EF4-FFF2-40B4-BE49-F238E27FC236}">
                <a16:creationId xmlns:a16="http://schemas.microsoft.com/office/drawing/2014/main" id="{161B3FA1-344C-7695-D4FF-5F73653934BB}"/>
              </a:ext>
            </a:extLst>
          </p:cNvPr>
          <p:cNvSpPr/>
          <p:nvPr/>
        </p:nvSpPr>
        <p:spPr>
          <a:xfrm>
            <a:off x="11849385" y="8687869"/>
            <a:ext cx="6324606"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fr-FR" sz="1800" dirty="0">
                <a:latin typeface="Tahoma" panose="020B0604030504040204" pitchFamily="34" charset="0"/>
                <a:ea typeface="Tahoma" panose="020B0604030504040204" pitchFamily="34" charset="0"/>
                <a:cs typeface="Tahoma" panose="020B0604030504040204" pitchFamily="34" charset="0"/>
              </a:rPr>
              <a:t>       </a:t>
            </a:r>
            <a:r>
              <a:rPr lang="fr-FR" dirty="0">
                <a:latin typeface="Tahoma" panose="020B0604030504040204" pitchFamily="34" charset="0"/>
                <a:ea typeface="Tahoma" panose="020B0604030504040204" pitchFamily="34" charset="0"/>
                <a:cs typeface="Tahoma" panose="020B0604030504040204" pitchFamily="34" charset="0"/>
              </a:rPr>
              <a:t>Sp</a:t>
            </a:r>
            <a:r>
              <a:rPr lang="ar-MA" dirty="0">
                <a:latin typeface="Tahoma" panose="020B0604030504040204" pitchFamily="34" charset="0"/>
                <a:ea typeface="Tahoma" panose="020B0604030504040204" pitchFamily="34" charset="0"/>
                <a:cs typeface="Tahoma" panose="020B0604030504040204" pitchFamily="34" charset="0"/>
              </a:rPr>
              <a:t>é</a:t>
            </a:r>
            <a:r>
              <a:rPr lang="fr-FR" dirty="0">
                <a:latin typeface="Tahoma" panose="020B0604030504040204" pitchFamily="34" charset="0"/>
                <a:ea typeface="Tahoma" panose="020B0604030504040204" pitchFamily="34" charset="0"/>
                <a:cs typeface="Tahoma" panose="020B0604030504040204" pitchFamily="34" charset="0"/>
              </a:rPr>
              <a:t>cifier le nom de package et du projet et finir</a:t>
            </a:r>
            <a:endParaRPr lang="fr-FR" sz="1800" dirty="0">
              <a:latin typeface="Tahoma" panose="020B0604030504040204" pitchFamily="34" charset="0"/>
              <a:ea typeface="Tahoma" panose="020B0604030504040204" pitchFamily="34" charset="0"/>
              <a:cs typeface="Tahoma" panose="020B0604030504040204" pitchFamily="34" charset="0"/>
            </a:endParaRPr>
          </a:p>
        </p:txBody>
      </p:sp>
      <p:sp>
        <p:nvSpPr>
          <p:cNvPr id="17" name="Ellipse 16">
            <a:extLst>
              <a:ext uri="{FF2B5EF4-FFF2-40B4-BE49-F238E27FC236}">
                <a16:creationId xmlns:a16="http://schemas.microsoft.com/office/drawing/2014/main" id="{353135BD-1501-3705-A2E7-E198DB7BC1B5}"/>
              </a:ext>
            </a:extLst>
          </p:cNvPr>
          <p:cNvSpPr/>
          <p:nvPr/>
        </p:nvSpPr>
        <p:spPr>
          <a:xfrm>
            <a:off x="11825795" y="8820018"/>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5</a:t>
            </a:r>
          </a:p>
        </p:txBody>
      </p:sp>
      <p:sp>
        <p:nvSpPr>
          <p:cNvPr id="30" name="Rectangle : coins arrondis 29">
            <a:extLst>
              <a:ext uri="{FF2B5EF4-FFF2-40B4-BE49-F238E27FC236}">
                <a16:creationId xmlns:a16="http://schemas.microsoft.com/office/drawing/2014/main" id="{D46A56A8-DCEE-5E25-AB9F-39614B198812}"/>
              </a:ext>
            </a:extLst>
          </p:cNvPr>
          <p:cNvSpPr/>
          <p:nvPr/>
        </p:nvSpPr>
        <p:spPr>
          <a:xfrm>
            <a:off x="4419600" y="8756614"/>
            <a:ext cx="4109764"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endParaRPr lang="fr-FR" sz="1800" dirty="0">
              <a:latin typeface="Tahoma" panose="020B0604030504040204" pitchFamily="34" charset="0"/>
              <a:ea typeface="Tahoma" panose="020B0604030504040204" pitchFamily="34" charset="0"/>
              <a:cs typeface="Tahoma" panose="020B0604030504040204" pitchFamily="34" charset="0"/>
            </a:endParaRPr>
          </a:p>
          <a:p>
            <a:r>
              <a:rPr lang="fr-FR" dirty="0">
                <a:latin typeface="Tahoma" panose="020B0604030504040204" pitchFamily="34" charset="0"/>
                <a:ea typeface="Tahoma" panose="020B0604030504040204" pitchFamily="34" charset="0"/>
                <a:cs typeface="Tahoma" panose="020B0604030504040204" pitchFamily="34" charset="0"/>
              </a:rPr>
              <a:t> </a:t>
            </a:r>
          </a:p>
          <a:p>
            <a:r>
              <a:rPr lang="fr-FR" sz="1800" dirty="0">
                <a:latin typeface="Tahoma" panose="020B0604030504040204" pitchFamily="34" charset="0"/>
                <a:ea typeface="Tahoma" panose="020B0604030504040204" pitchFamily="34" charset="0"/>
                <a:cs typeface="Tahoma" panose="020B0604030504040204" pitchFamily="34" charset="0"/>
              </a:rPr>
              <a:t>     </a:t>
            </a:r>
            <a:r>
              <a:rPr lang="fr-FR" sz="1800" dirty="0" err="1">
                <a:latin typeface="Tahoma" panose="020B0604030504040204" pitchFamily="34" charset="0"/>
                <a:ea typeface="Tahoma" panose="020B0604030504040204" pitchFamily="34" charset="0"/>
                <a:cs typeface="Tahoma" panose="020B0604030504040204" pitchFamily="34" charset="0"/>
              </a:rPr>
              <a:t>Suiver</a:t>
            </a:r>
            <a:r>
              <a:rPr lang="fr-FR" sz="1800" dirty="0">
                <a:latin typeface="Tahoma" panose="020B0604030504040204" pitchFamily="34" charset="0"/>
                <a:ea typeface="Tahoma" panose="020B0604030504040204" pitchFamily="34" charset="0"/>
                <a:cs typeface="Tahoma" panose="020B0604030504040204" pitchFamily="34" charset="0"/>
              </a:rPr>
              <a:t> les </a:t>
            </a:r>
            <a:r>
              <a:rPr lang="ar-MA" sz="1800" dirty="0">
                <a:latin typeface="Tahoma" panose="020B0604030504040204" pitchFamily="34" charset="0"/>
                <a:ea typeface="Tahoma" panose="020B0604030504040204" pitchFamily="34" charset="0"/>
                <a:cs typeface="Tahoma" panose="020B0604030504040204" pitchFamily="34" charset="0"/>
              </a:rPr>
              <a:t>é</a:t>
            </a:r>
            <a:r>
              <a:rPr lang="en-US" sz="1800" dirty="0">
                <a:latin typeface="Tahoma" panose="020B0604030504040204" pitchFamily="34" charset="0"/>
                <a:ea typeface="Tahoma" panose="020B0604030504040204" pitchFamily="34" charset="0"/>
                <a:cs typeface="Tahoma" panose="020B0604030504040204" pitchFamily="34" charset="0"/>
              </a:rPr>
              <a:t>tapes  de la creation</a:t>
            </a:r>
            <a:endParaRPr lang="fr-FR" sz="18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fr-FR" sz="1800" dirty="0"/>
          </a:p>
          <a:p>
            <a:pPr algn="ctr"/>
            <a:endParaRPr lang="fr-FR" dirty="0"/>
          </a:p>
        </p:txBody>
      </p:sp>
      <p:sp>
        <p:nvSpPr>
          <p:cNvPr id="31" name="Ellipse 30">
            <a:extLst>
              <a:ext uri="{FF2B5EF4-FFF2-40B4-BE49-F238E27FC236}">
                <a16:creationId xmlns:a16="http://schemas.microsoft.com/office/drawing/2014/main" id="{55E922B8-A629-04C5-314E-59F88095659E}"/>
              </a:ext>
            </a:extLst>
          </p:cNvPr>
          <p:cNvSpPr/>
          <p:nvPr/>
        </p:nvSpPr>
        <p:spPr>
          <a:xfrm>
            <a:off x="4144213" y="8865228"/>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4</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pic>
        <p:nvPicPr>
          <p:cNvPr id="35" name="Image 34">
            <a:extLst>
              <a:ext uri="{FF2B5EF4-FFF2-40B4-BE49-F238E27FC236}">
                <a16:creationId xmlns:a16="http://schemas.microsoft.com/office/drawing/2014/main" id="{A6ABE3B4-2E23-E4F8-59AB-2B6A97A19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36" y="2664240"/>
            <a:ext cx="6503578" cy="5190065"/>
          </a:xfrm>
          <a:prstGeom prst="rect">
            <a:avLst/>
          </a:prstGeom>
        </p:spPr>
      </p:pic>
      <p:cxnSp>
        <p:nvCxnSpPr>
          <p:cNvPr id="36" name="Connecteur droit avec flèche 35">
            <a:extLst>
              <a:ext uri="{FF2B5EF4-FFF2-40B4-BE49-F238E27FC236}">
                <a16:creationId xmlns:a16="http://schemas.microsoft.com/office/drawing/2014/main" id="{BEF9D8AC-0B02-54D9-390F-0E7B785C9368}"/>
              </a:ext>
            </a:extLst>
          </p:cNvPr>
          <p:cNvCxnSpPr>
            <a:cxnSpLocks/>
          </p:cNvCxnSpPr>
          <p:nvPr/>
        </p:nvCxnSpPr>
        <p:spPr>
          <a:xfrm flipH="1" flipV="1">
            <a:off x="3447125" y="7245506"/>
            <a:ext cx="972475" cy="18263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Connecteur droit avec flèche 42">
            <a:extLst>
              <a:ext uri="{FF2B5EF4-FFF2-40B4-BE49-F238E27FC236}">
                <a16:creationId xmlns:a16="http://schemas.microsoft.com/office/drawing/2014/main" id="{D91BB447-22EE-C3DB-5B42-192FE1CF0861}"/>
              </a:ext>
            </a:extLst>
          </p:cNvPr>
          <p:cNvCxnSpPr>
            <a:cxnSpLocks/>
            <a:stCxn id="17" idx="7"/>
          </p:cNvCxnSpPr>
          <p:nvPr/>
        </p:nvCxnSpPr>
        <p:spPr>
          <a:xfrm flipV="1">
            <a:off x="12339807" y="7416532"/>
            <a:ext cx="1102811" cy="149417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Connecteur droit avec flèche 46">
            <a:extLst>
              <a:ext uri="{FF2B5EF4-FFF2-40B4-BE49-F238E27FC236}">
                <a16:creationId xmlns:a16="http://schemas.microsoft.com/office/drawing/2014/main" id="{AFC7D095-A85F-2E48-42AE-1581386D8C11}"/>
              </a:ext>
            </a:extLst>
          </p:cNvPr>
          <p:cNvCxnSpPr>
            <a:cxnSpLocks/>
          </p:cNvCxnSpPr>
          <p:nvPr/>
        </p:nvCxnSpPr>
        <p:spPr>
          <a:xfrm flipV="1">
            <a:off x="12135692" y="4229100"/>
            <a:ext cx="514012" cy="45275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Connecteur droit avec flèche 53">
            <a:extLst>
              <a:ext uri="{FF2B5EF4-FFF2-40B4-BE49-F238E27FC236}">
                <a16:creationId xmlns:a16="http://schemas.microsoft.com/office/drawing/2014/main" id="{C8C539B2-5404-386A-6815-8936D75FA667}"/>
              </a:ext>
            </a:extLst>
          </p:cNvPr>
          <p:cNvCxnSpPr>
            <a:cxnSpLocks/>
            <a:stCxn id="17" idx="1"/>
          </p:cNvCxnSpPr>
          <p:nvPr/>
        </p:nvCxnSpPr>
        <p:spPr>
          <a:xfrm flipH="1" flipV="1">
            <a:off x="10704841" y="4762500"/>
            <a:ext cx="1209145" cy="41482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9" name="ZoneTexte 68">
            <a:extLst>
              <a:ext uri="{FF2B5EF4-FFF2-40B4-BE49-F238E27FC236}">
                <a16:creationId xmlns:a16="http://schemas.microsoft.com/office/drawing/2014/main" id="{EBF7B93F-A9BA-42D5-939C-F8526E4139EC}"/>
              </a:ext>
            </a:extLst>
          </p:cNvPr>
          <p:cNvSpPr txBox="1"/>
          <p:nvPr/>
        </p:nvSpPr>
        <p:spPr>
          <a:xfrm>
            <a:off x="6172200" y="540195"/>
            <a:ext cx="6120942" cy="523220"/>
          </a:xfrm>
          <a:prstGeom prst="rect">
            <a:avLst/>
          </a:prstGeom>
          <a:noFill/>
        </p:spPr>
        <p:txBody>
          <a:bodyPr wrap="square">
            <a:spAutoFit/>
          </a:bodyPr>
          <a:lstStyle/>
          <a:p>
            <a:r>
              <a:rPr lang="en" sz="2800" b="1" dirty="0">
                <a:solidFill>
                  <a:schemeClr val="bg1"/>
                </a:solidFill>
                <a:latin typeface="Manrope"/>
                <a:sym typeface="Manrope"/>
              </a:rPr>
              <a:t>III- INSTALLATION &amp; CONFIGURATION</a:t>
            </a:r>
            <a:endParaRPr lang="fr-FR" sz="2800" dirty="0">
              <a:solidFill>
                <a:schemeClr val="bg1"/>
              </a:solidFill>
            </a:endParaRPr>
          </a:p>
        </p:txBody>
      </p:sp>
      <p:sp>
        <p:nvSpPr>
          <p:cNvPr id="5" name="object 9">
            <a:extLst>
              <a:ext uri="{FF2B5EF4-FFF2-40B4-BE49-F238E27FC236}">
                <a16:creationId xmlns:a16="http://schemas.microsoft.com/office/drawing/2014/main" id="{CBF202CA-11DE-B177-2ECC-D8E63371D74E}"/>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7" name="object 10">
            <a:extLst>
              <a:ext uri="{FF2B5EF4-FFF2-40B4-BE49-F238E27FC236}">
                <a16:creationId xmlns:a16="http://schemas.microsoft.com/office/drawing/2014/main" id="{DB4C3329-261E-C7D4-74E3-E8DD78E44FC7}"/>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15" name="object 11">
            <a:extLst>
              <a:ext uri="{FF2B5EF4-FFF2-40B4-BE49-F238E27FC236}">
                <a16:creationId xmlns:a16="http://schemas.microsoft.com/office/drawing/2014/main" id="{E0361FD4-1AEC-2C7F-3716-E4EB81561CC6}"/>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18" name="object 12">
            <a:extLst>
              <a:ext uri="{FF2B5EF4-FFF2-40B4-BE49-F238E27FC236}">
                <a16:creationId xmlns:a16="http://schemas.microsoft.com/office/drawing/2014/main" id="{3C447ECD-B219-EBEE-EE38-5FE6EADE6452}"/>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19" name="object 13">
            <a:extLst>
              <a:ext uri="{FF2B5EF4-FFF2-40B4-BE49-F238E27FC236}">
                <a16:creationId xmlns:a16="http://schemas.microsoft.com/office/drawing/2014/main" id="{460000BD-D05F-0AF9-90E2-C0304029343B}"/>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9" name="object 14">
            <a:extLst>
              <a:ext uri="{FF2B5EF4-FFF2-40B4-BE49-F238E27FC236}">
                <a16:creationId xmlns:a16="http://schemas.microsoft.com/office/drawing/2014/main" id="{97132BEF-F0B5-7442-B94F-DBFBDDA432F9}"/>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10" name="ZoneTexte 9">
            <a:extLst>
              <a:ext uri="{FF2B5EF4-FFF2-40B4-BE49-F238E27FC236}">
                <a16:creationId xmlns:a16="http://schemas.microsoft.com/office/drawing/2014/main" id="{6634528F-F9BF-E959-E049-F524672548FF}"/>
              </a:ext>
            </a:extLst>
          </p:cNvPr>
          <p:cNvSpPr txBox="1"/>
          <p:nvPr/>
        </p:nvSpPr>
        <p:spPr>
          <a:xfrm>
            <a:off x="431032" y="2012603"/>
            <a:ext cx="1002128" cy="538609"/>
          </a:xfrm>
          <a:prstGeom prst="rect">
            <a:avLst/>
          </a:prstGeom>
          <a:noFill/>
        </p:spPr>
        <p:txBody>
          <a:bodyPr wrap="square">
            <a:spAutoFit/>
          </a:bodyPr>
          <a:lstStyle/>
          <a:p>
            <a:pPr algn="ctr"/>
            <a:r>
              <a:rPr lang="en-US" sz="2900" b="1" spc="-15" dirty="0">
                <a:solidFill>
                  <a:srgbClr val="FFFFFF"/>
                </a:solidFill>
                <a:latin typeface="Trebuchet MS"/>
              </a:rPr>
              <a:t>17</a:t>
            </a:r>
            <a:endParaRPr lang="fr-FR" sz="2900" b="1" spc="-15" dirty="0">
              <a:solidFill>
                <a:srgbClr val="FFFFFF"/>
              </a:solidFill>
              <a:latin typeface="Trebuchet MS"/>
            </a:endParaRPr>
          </a:p>
        </p:txBody>
      </p:sp>
    </p:spTree>
    <p:extLst>
      <p:ext uri="{BB962C8B-B14F-4D97-AF65-F5344CB8AC3E}">
        <p14:creationId xmlns:p14="http://schemas.microsoft.com/office/powerpoint/2010/main" val="29031505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lang="en-US"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443070"/>
          </a:xfrm>
          <a:prstGeom prst="rect">
            <a:avLst/>
          </a:prstGeom>
        </p:spPr>
        <p:txBody>
          <a:bodyPr vert="horz" wrap="square" lIns="0" tIns="12065" rIns="0" bIns="0" rtlCol="0">
            <a:spAutoFit/>
          </a:bodyPr>
          <a:lstStyle/>
          <a:p>
            <a:pPr marL="12700">
              <a:lnSpc>
                <a:spcPct val="100000"/>
              </a:lnSpc>
              <a:spcBef>
                <a:spcPts val="95"/>
              </a:spcBef>
            </a:pPr>
            <a:r>
              <a:rPr lang="fr-FR" sz="2800" spc="-60" dirty="0"/>
              <a:t>III.2- </a:t>
            </a:r>
            <a:r>
              <a:rPr lang="fr-FR" sz="2800" spc="-60" dirty="0">
                <a:sym typeface="Manrope"/>
              </a:rPr>
              <a:t>Configuration du fichier </a:t>
            </a:r>
            <a:r>
              <a:rPr lang="fr-FR" sz="2800" dirty="0">
                <a:latin typeface="Tahoma" panose="020B0604030504040204" pitchFamily="34" charset="0"/>
                <a:ea typeface="Tahoma" panose="020B0604030504040204" pitchFamily="34" charset="0"/>
                <a:cs typeface="Tahoma" panose="020B0604030504040204" pitchFamily="34" charset="0"/>
              </a:rPr>
              <a:t>" </a:t>
            </a:r>
            <a:r>
              <a:rPr lang="fr-FR" sz="2800" spc="-60" dirty="0">
                <a:sym typeface="Manrope"/>
              </a:rPr>
              <a:t>POM.XML</a:t>
            </a:r>
            <a:r>
              <a:rPr lang="fr-FR" sz="2800" dirty="0">
                <a:latin typeface="Tahoma" panose="020B0604030504040204" pitchFamily="34" charset="0"/>
                <a:ea typeface="Tahoma" panose="020B0604030504040204" pitchFamily="34" charset="0"/>
                <a:cs typeface="Tahoma" panose="020B0604030504040204" pitchFamily="34" charset="0"/>
              </a:rPr>
              <a:t>"</a:t>
            </a:r>
            <a:endParaRPr sz="2800" spc="-60" dirty="0"/>
          </a:p>
        </p:txBody>
      </p:sp>
      <p:sp>
        <p:nvSpPr>
          <p:cNvPr id="30" name="Rectangle : coins arrondis 29">
            <a:extLst>
              <a:ext uri="{FF2B5EF4-FFF2-40B4-BE49-F238E27FC236}">
                <a16:creationId xmlns:a16="http://schemas.microsoft.com/office/drawing/2014/main" id="{D46A56A8-DCEE-5E25-AB9F-39614B198812}"/>
              </a:ext>
            </a:extLst>
          </p:cNvPr>
          <p:cNvSpPr/>
          <p:nvPr/>
        </p:nvSpPr>
        <p:spPr>
          <a:xfrm>
            <a:off x="6929330" y="2676992"/>
            <a:ext cx="5083563"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endParaRPr lang="fr-FR" sz="2000" dirty="0">
              <a:latin typeface="Tahoma" panose="020B0604030504040204" pitchFamily="34" charset="0"/>
              <a:ea typeface="Tahoma" panose="020B0604030504040204" pitchFamily="34" charset="0"/>
              <a:cs typeface="Tahoma" panose="020B0604030504040204" pitchFamily="34" charset="0"/>
            </a:endParaRPr>
          </a:p>
          <a:p>
            <a:r>
              <a:rPr lang="fr-FR" sz="2000" dirty="0">
                <a:latin typeface="Tahoma" panose="020B0604030504040204" pitchFamily="34" charset="0"/>
                <a:ea typeface="Tahoma" panose="020B0604030504040204" pitchFamily="34" charset="0"/>
                <a:cs typeface="Tahoma" panose="020B0604030504040204" pitchFamily="34" charset="0"/>
              </a:rPr>
              <a:t> </a:t>
            </a:r>
          </a:p>
          <a:p>
            <a:r>
              <a:rPr lang="fr-FR" sz="2000" dirty="0">
                <a:latin typeface="Tahoma" panose="020B0604030504040204" pitchFamily="34" charset="0"/>
                <a:ea typeface="Tahoma" panose="020B0604030504040204" pitchFamily="34" charset="0"/>
                <a:cs typeface="Tahoma" panose="020B0604030504040204" pitchFamily="34" charset="0"/>
              </a:rPr>
              <a:t>      Lire le fichier "</a:t>
            </a:r>
            <a:r>
              <a:rPr lang="fr-FR" sz="2000" b="1" spc="-60" dirty="0">
                <a:solidFill>
                  <a:srgbClr val="C00000"/>
                </a:solidFill>
                <a:sym typeface="Manrope"/>
              </a:rPr>
              <a:t>POM.XML</a:t>
            </a:r>
            <a:r>
              <a:rPr lang="fr-FR" sz="2000" dirty="0">
                <a:latin typeface="Tahoma" panose="020B0604030504040204" pitchFamily="34" charset="0"/>
                <a:ea typeface="Tahoma" panose="020B0604030504040204" pitchFamily="34" charset="0"/>
                <a:cs typeface="Tahoma" panose="020B0604030504040204" pitchFamily="34" charset="0"/>
              </a:rPr>
              <a:t>" </a:t>
            </a:r>
          </a:p>
          <a:p>
            <a:pPr marL="285750" indent="-285750">
              <a:buFont typeface="Arial" panose="020B0604020202020204" pitchFamily="34" charset="0"/>
              <a:buChar char="•"/>
            </a:pPr>
            <a:endParaRPr lang="fr-FR" sz="2000" dirty="0"/>
          </a:p>
          <a:p>
            <a:pPr algn="ctr"/>
            <a:endParaRPr lang="fr-FR" sz="2000" dirty="0"/>
          </a:p>
        </p:txBody>
      </p:sp>
      <p:sp>
        <p:nvSpPr>
          <p:cNvPr id="31" name="Ellipse 30">
            <a:extLst>
              <a:ext uri="{FF2B5EF4-FFF2-40B4-BE49-F238E27FC236}">
                <a16:creationId xmlns:a16="http://schemas.microsoft.com/office/drawing/2014/main" id="{55E922B8-A629-04C5-314E-59F88095659E}"/>
              </a:ext>
            </a:extLst>
          </p:cNvPr>
          <p:cNvSpPr/>
          <p:nvPr/>
        </p:nvSpPr>
        <p:spPr>
          <a:xfrm>
            <a:off x="6595572" y="2781300"/>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1</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pic>
        <p:nvPicPr>
          <p:cNvPr id="20" name="Image 19">
            <a:extLst>
              <a:ext uri="{FF2B5EF4-FFF2-40B4-BE49-F238E27FC236}">
                <a16:creationId xmlns:a16="http://schemas.microsoft.com/office/drawing/2014/main" id="{85FC86F6-595F-05BF-CC60-12CFB2C41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54" y="4250210"/>
            <a:ext cx="3648046" cy="4223597"/>
          </a:xfrm>
          <a:prstGeom prst="rect">
            <a:avLst/>
          </a:prstGeom>
        </p:spPr>
      </p:pic>
      <p:cxnSp>
        <p:nvCxnSpPr>
          <p:cNvPr id="24" name="Connecteur droit avec flèche 23">
            <a:extLst>
              <a:ext uri="{FF2B5EF4-FFF2-40B4-BE49-F238E27FC236}">
                <a16:creationId xmlns:a16="http://schemas.microsoft.com/office/drawing/2014/main" id="{43C6AF7A-3708-C9A1-4142-2CEDFD349146}"/>
              </a:ext>
            </a:extLst>
          </p:cNvPr>
          <p:cNvCxnSpPr>
            <a:cxnSpLocks/>
            <a:stCxn id="31" idx="3"/>
          </p:cNvCxnSpPr>
          <p:nvPr/>
        </p:nvCxnSpPr>
        <p:spPr>
          <a:xfrm flipH="1">
            <a:off x="1600200" y="3309860"/>
            <a:ext cx="5083563" cy="38757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8" name="Image 27">
            <a:extLst>
              <a:ext uri="{FF2B5EF4-FFF2-40B4-BE49-F238E27FC236}">
                <a16:creationId xmlns:a16="http://schemas.microsoft.com/office/drawing/2014/main" id="{DC8DC7BC-C9EF-F7A3-F515-4C24E20CE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4733298"/>
            <a:ext cx="7569589" cy="3880428"/>
          </a:xfrm>
          <a:prstGeom prst="rect">
            <a:avLst/>
          </a:prstGeom>
        </p:spPr>
      </p:pic>
      <p:cxnSp>
        <p:nvCxnSpPr>
          <p:cNvPr id="29" name="Connecteur droit avec flèche 28">
            <a:extLst>
              <a:ext uri="{FF2B5EF4-FFF2-40B4-BE49-F238E27FC236}">
                <a16:creationId xmlns:a16="http://schemas.microsoft.com/office/drawing/2014/main" id="{4EC7BB61-4A90-4F0D-947C-5C2214BA39C2}"/>
              </a:ext>
            </a:extLst>
          </p:cNvPr>
          <p:cNvCxnSpPr>
            <a:cxnSpLocks/>
            <a:stCxn id="31" idx="5"/>
          </p:cNvCxnSpPr>
          <p:nvPr/>
        </p:nvCxnSpPr>
        <p:spPr>
          <a:xfrm>
            <a:off x="7109584" y="3309860"/>
            <a:ext cx="3198019" cy="159373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4" name="ZoneTexte 43">
            <a:extLst>
              <a:ext uri="{FF2B5EF4-FFF2-40B4-BE49-F238E27FC236}">
                <a16:creationId xmlns:a16="http://schemas.microsoft.com/office/drawing/2014/main" id="{A1A14A25-255E-2445-2C31-18B10FB2DF7E}"/>
              </a:ext>
            </a:extLst>
          </p:cNvPr>
          <p:cNvSpPr txBox="1"/>
          <p:nvPr/>
        </p:nvSpPr>
        <p:spPr>
          <a:xfrm>
            <a:off x="6172200" y="540195"/>
            <a:ext cx="6120942" cy="523220"/>
          </a:xfrm>
          <a:prstGeom prst="rect">
            <a:avLst/>
          </a:prstGeom>
          <a:noFill/>
        </p:spPr>
        <p:txBody>
          <a:bodyPr wrap="square">
            <a:spAutoFit/>
          </a:bodyPr>
          <a:lstStyle/>
          <a:p>
            <a:r>
              <a:rPr lang="en" sz="2800" b="1" dirty="0">
                <a:solidFill>
                  <a:schemeClr val="bg1"/>
                </a:solidFill>
                <a:latin typeface="Manrope"/>
                <a:sym typeface="Manrope"/>
              </a:rPr>
              <a:t>III- INSTALLATION &amp; CONFIGURATION</a:t>
            </a:r>
            <a:endParaRPr lang="fr-FR" sz="2800" dirty="0">
              <a:solidFill>
                <a:schemeClr val="bg1"/>
              </a:solidFill>
            </a:endParaRPr>
          </a:p>
        </p:txBody>
      </p:sp>
      <p:sp>
        <p:nvSpPr>
          <p:cNvPr id="18" name="object 9">
            <a:extLst>
              <a:ext uri="{FF2B5EF4-FFF2-40B4-BE49-F238E27FC236}">
                <a16:creationId xmlns:a16="http://schemas.microsoft.com/office/drawing/2014/main" id="{C5167B1A-00C5-FBDA-AFC6-4036281E1B33}"/>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19" name="object 10">
            <a:extLst>
              <a:ext uri="{FF2B5EF4-FFF2-40B4-BE49-F238E27FC236}">
                <a16:creationId xmlns:a16="http://schemas.microsoft.com/office/drawing/2014/main" id="{8D0276C9-1A7B-1434-3FD1-5DB5836C5273}"/>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21" name="object 11">
            <a:extLst>
              <a:ext uri="{FF2B5EF4-FFF2-40B4-BE49-F238E27FC236}">
                <a16:creationId xmlns:a16="http://schemas.microsoft.com/office/drawing/2014/main" id="{5D4D16E7-E31E-9347-8F50-2F5C7E93471D}"/>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22" name="object 12">
            <a:extLst>
              <a:ext uri="{FF2B5EF4-FFF2-40B4-BE49-F238E27FC236}">
                <a16:creationId xmlns:a16="http://schemas.microsoft.com/office/drawing/2014/main" id="{9DD60F59-7D80-54AB-1B77-9045FEDA292E}"/>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23" name="object 13">
            <a:extLst>
              <a:ext uri="{FF2B5EF4-FFF2-40B4-BE49-F238E27FC236}">
                <a16:creationId xmlns:a16="http://schemas.microsoft.com/office/drawing/2014/main" id="{4F2D32F3-DB4B-A618-90B2-ACA70C7BC27A}"/>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5" name="object 14">
            <a:extLst>
              <a:ext uri="{FF2B5EF4-FFF2-40B4-BE49-F238E27FC236}">
                <a16:creationId xmlns:a16="http://schemas.microsoft.com/office/drawing/2014/main" id="{35FC2D76-8071-9847-E35B-BFA469B1D9DE}"/>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7" name="ZoneTexte 6">
            <a:extLst>
              <a:ext uri="{FF2B5EF4-FFF2-40B4-BE49-F238E27FC236}">
                <a16:creationId xmlns:a16="http://schemas.microsoft.com/office/drawing/2014/main" id="{290CB06E-84CF-B7B4-D1D8-610F5DECF328}"/>
              </a:ext>
            </a:extLst>
          </p:cNvPr>
          <p:cNvSpPr txBox="1"/>
          <p:nvPr/>
        </p:nvSpPr>
        <p:spPr>
          <a:xfrm>
            <a:off x="431032" y="2012603"/>
            <a:ext cx="1002128" cy="538609"/>
          </a:xfrm>
          <a:prstGeom prst="rect">
            <a:avLst/>
          </a:prstGeom>
          <a:noFill/>
        </p:spPr>
        <p:txBody>
          <a:bodyPr wrap="square">
            <a:spAutoFit/>
          </a:bodyPr>
          <a:lstStyle/>
          <a:p>
            <a:pPr algn="ctr"/>
            <a:r>
              <a:rPr lang="en-US" sz="2900" b="1" spc="-15" dirty="0">
                <a:solidFill>
                  <a:srgbClr val="FFFFFF"/>
                </a:solidFill>
                <a:latin typeface="Trebuchet MS"/>
              </a:rPr>
              <a:t>18</a:t>
            </a:r>
            <a:endParaRPr lang="fr-FR" sz="2900" b="1" spc="-15" dirty="0">
              <a:solidFill>
                <a:srgbClr val="FFFFFF"/>
              </a:solidFill>
              <a:latin typeface="Trebuchet MS"/>
            </a:endParaRPr>
          </a:p>
        </p:txBody>
      </p:sp>
    </p:spTree>
    <p:extLst>
      <p:ext uri="{BB962C8B-B14F-4D97-AF65-F5344CB8AC3E}">
        <p14:creationId xmlns:p14="http://schemas.microsoft.com/office/powerpoint/2010/main" val="32217783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lang="en-US"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443070"/>
          </a:xfrm>
          <a:prstGeom prst="rect">
            <a:avLst/>
          </a:prstGeom>
        </p:spPr>
        <p:txBody>
          <a:bodyPr vert="horz" wrap="square" lIns="0" tIns="12065" rIns="0" bIns="0" rtlCol="0">
            <a:spAutoFit/>
          </a:bodyPr>
          <a:lstStyle/>
          <a:p>
            <a:pPr marL="12700">
              <a:lnSpc>
                <a:spcPct val="100000"/>
              </a:lnSpc>
              <a:spcBef>
                <a:spcPts val="95"/>
              </a:spcBef>
            </a:pPr>
            <a:r>
              <a:rPr lang="fr-FR" sz="2800" spc="-60" dirty="0"/>
              <a:t>III.2- </a:t>
            </a:r>
            <a:r>
              <a:rPr lang="fr-FR" sz="2800" spc="-60" dirty="0">
                <a:sym typeface="Manrope"/>
              </a:rPr>
              <a:t>Configuration du fichier </a:t>
            </a:r>
            <a:r>
              <a:rPr lang="fr-FR" sz="2800" dirty="0">
                <a:latin typeface="Tahoma" panose="020B0604030504040204" pitchFamily="34" charset="0"/>
                <a:ea typeface="Tahoma" panose="020B0604030504040204" pitchFamily="34" charset="0"/>
                <a:cs typeface="Tahoma" panose="020B0604030504040204" pitchFamily="34" charset="0"/>
              </a:rPr>
              <a:t>" </a:t>
            </a:r>
            <a:r>
              <a:rPr lang="fr-FR" sz="2800" spc="-60" dirty="0">
                <a:sym typeface="Manrope"/>
              </a:rPr>
              <a:t>POM.XML</a:t>
            </a:r>
            <a:r>
              <a:rPr lang="fr-FR" sz="2800" dirty="0">
                <a:latin typeface="Tahoma" panose="020B0604030504040204" pitchFamily="34" charset="0"/>
                <a:ea typeface="Tahoma" panose="020B0604030504040204" pitchFamily="34" charset="0"/>
                <a:cs typeface="Tahoma" panose="020B0604030504040204" pitchFamily="34" charset="0"/>
              </a:rPr>
              <a:t>"</a:t>
            </a:r>
            <a:endParaRPr sz="2800" spc="-60" dirty="0"/>
          </a:p>
        </p:txBody>
      </p:sp>
      <p:sp>
        <p:nvSpPr>
          <p:cNvPr id="30" name="Rectangle : coins arrondis 29">
            <a:extLst>
              <a:ext uri="{FF2B5EF4-FFF2-40B4-BE49-F238E27FC236}">
                <a16:creationId xmlns:a16="http://schemas.microsoft.com/office/drawing/2014/main" id="{D46A56A8-DCEE-5E25-AB9F-39614B198812}"/>
              </a:ext>
            </a:extLst>
          </p:cNvPr>
          <p:cNvSpPr/>
          <p:nvPr/>
        </p:nvSpPr>
        <p:spPr>
          <a:xfrm>
            <a:off x="2810269" y="2659756"/>
            <a:ext cx="5007342"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endParaRPr lang="fr-FR" sz="2000" dirty="0">
              <a:latin typeface="Tahoma" panose="020B0604030504040204" pitchFamily="34" charset="0"/>
              <a:ea typeface="Tahoma" panose="020B0604030504040204" pitchFamily="34" charset="0"/>
              <a:cs typeface="Tahoma" panose="020B0604030504040204" pitchFamily="34" charset="0"/>
            </a:endParaRPr>
          </a:p>
          <a:p>
            <a:r>
              <a:rPr lang="fr-FR" sz="2000" dirty="0">
                <a:latin typeface="Tahoma" panose="020B0604030504040204" pitchFamily="34" charset="0"/>
                <a:ea typeface="Tahoma" panose="020B0604030504040204" pitchFamily="34" charset="0"/>
                <a:cs typeface="Tahoma" panose="020B0604030504040204" pitchFamily="34" charset="0"/>
              </a:rPr>
              <a:t> </a:t>
            </a:r>
          </a:p>
          <a:p>
            <a:pPr algn="ctr"/>
            <a:r>
              <a:rPr lang="fr-FR" sz="2000" dirty="0">
                <a:latin typeface="Tahoma" panose="020B0604030504040204" pitchFamily="34" charset="0"/>
                <a:ea typeface="Tahoma" panose="020B0604030504040204" pitchFamily="34" charset="0"/>
                <a:cs typeface="Tahoma" panose="020B0604030504040204" pitchFamily="34" charset="0"/>
              </a:rPr>
              <a:t>     Chercher </a:t>
            </a:r>
            <a:r>
              <a:rPr lang="fr-FR" sz="2000" b="1" dirty="0">
                <a:latin typeface="Tahoma" panose="020B0604030504040204" pitchFamily="34" charset="0"/>
                <a:ea typeface="Tahoma" panose="020B0604030504040204" pitchFamily="34" charset="0"/>
                <a:cs typeface="Tahoma" panose="020B0604030504040204" pitchFamily="34" charset="0"/>
              </a:rPr>
              <a:t>MySQL Connector </a:t>
            </a:r>
            <a:r>
              <a:rPr lang="fr-FR" sz="2000" dirty="0">
                <a:latin typeface="Tahoma" panose="020B0604030504040204" pitchFamily="34" charset="0"/>
                <a:ea typeface="Tahoma" panose="020B0604030504040204" pitchFamily="34" charset="0"/>
                <a:cs typeface="Tahoma" panose="020B0604030504040204" pitchFamily="34" charset="0"/>
              </a:rPr>
              <a:t>Maven </a:t>
            </a:r>
            <a:r>
              <a:rPr lang="fr-FR" sz="2000" dirty="0" err="1">
                <a:latin typeface="Tahoma" panose="020B0604030504040204" pitchFamily="34" charset="0"/>
                <a:ea typeface="Tahoma" panose="020B0604030504040204" pitchFamily="34" charset="0"/>
                <a:cs typeface="Tahoma" panose="020B0604030504040204" pitchFamily="34" charset="0"/>
              </a:rPr>
              <a:t>dependency</a:t>
            </a:r>
            <a:r>
              <a:rPr lang="fr-FR" sz="2000" dirty="0">
                <a:latin typeface="Tahoma" panose="020B0604030504040204" pitchFamily="34" charset="0"/>
                <a:ea typeface="Tahoma" panose="020B0604030504040204" pitchFamily="34" charset="0"/>
                <a:cs typeface="Tahoma" panose="020B0604030504040204" pitchFamily="34" charset="0"/>
              </a:rPr>
              <a:t> sur  Google </a:t>
            </a:r>
          </a:p>
          <a:p>
            <a:pPr marL="285750" indent="-285750">
              <a:buFont typeface="Arial" panose="020B0604020202020204" pitchFamily="34" charset="0"/>
              <a:buChar char="•"/>
            </a:pPr>
            <a:endParaRPr lang="fr-FR" sz="2000" dirty="0"/>
          </a:p>
          <a:p>
            <a:pPr algn="ctr"/>
            <a:endParaRPr lang="fr-FR" sz="2000" dirty="0"/>
          </a:p>
        </p:txBody>
      </p:sp>
      <p:sp>
        <p:nvSpPr>
          <p:cNvPr id="31" name="Ellipse 30">
            <a:extLst>
              <a:ext uri="{FF2B5EF4-FFF2-40B4-BE49-F238E27FC236}">
                <a16:creationId xmlns:a16="http://schemas.microsoft.com/office/drawing/2014/main" id="{55E922B8-A629-04C5-314E-59F88095659E}"/>
              </a:ext>
            </a:extLst>
          </p:cNvPr>
          <p:cNvSpPr/>
          <p:nvPr/>
        </p:nvSpPr>
        <p:spPr>
          <a:xfrm>
            <a:off x="2438400" y="2895050"/>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2</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sp>
        <p:nvSpPr>
          <p:cNvPr id="44" name="ZoneTexte 43">
            <a:extLst>
              <a:ext uri="{FF2B5EF4-FFF2-40B4-BE49-F238E27FC236}">
                <a16:creationId xmlns:a16="http://schemas.microsoft.com/office/drawing/2014/main" id="{A1A14A25-255E-2445-2C31-18B10FB2DF7E}"/>
              </a:ext>
            </a:extLst>
          </p:cNvPr>
          <p:cNvSpPr txBox="1"/>
          <p:nvPr/>
        </p:nvSpPr>
        <p:spPr>
          <a:xfrm>
            <a:off x="6172200" y="540195"/>
            <a:ext cx="6120942" cy="523220"/>
          </a:xfrm>
          <a:prstGeom prst="rect">
            <a:avLst/>
          </a:prstGeom>
          <a:noFill/>
        </p:spPr>
        <p:txBody>
          <a:bodyPr wrap="square">
            <a:spAutoFit/>
          </a:bodyPr>
          <a:lstStyle/>
          <a:p>
            <a:r>
              <a:rPr lang="en" sz="2800" b="1" dirty="0">
                <a:solidFill>
                  <a:schemeClr val="bg1"/>
                </a:solidFill>
                <a:latin typeface="Manrope"/>
                <a:sym typeface="Manrope"/>
              </a:rPr>
              <a:t>III- INSTALLATION &amp; CONFIGURATION</a:t>
            </a:r>
            <a:endParaRPr lang="fr-FR" sz="2800" dirty="0">
              <a:solidFill>
                <a:schemeClr val="bg1"/>
              </a:solidFill>
            </a:endParaRPr>
          </a:p>
        </p:txBody>
      </p:sp>
      <p:pic>
        <p:nvPicPr>
          <p:cNvPr id="8" name="Image 7">
            <a:extLst>
              <a:ext uri="{FF2B5EF4-FFF2-40B4-BE49-F238E27FC236}">
                <a16:creationId xmlns:a16="http://schemas.microsoft.com/office/drawing/2014/main" id="{A566F84F-5369-489A-C99C-90FCCD3B9857}"/>
              </a:ext>
            </a:extLst>
          </p:cNvPr>
          <p:cNvPicPr>
            <a:picLocks noChangeAspect="1"/>
          </p:cNvPicPr>
          <p:nvPr/>
        </p:nvPicPr>
        <p:blipFill rotWithShape="1">
          <a:blip r:embed="rId2">
            <a:extLst>
              <a:ext uri="{28A0092B-C50C-407E-A947-70E740481C1C}">
                <a14:useLocalDpi xmlns:a14="http://schemas.microsoft.com/office/drawing/2010/main" val="0"/>
              </a:ext>
            </a:extLst>
          </a:blip>
          <a:srcRect t="17617" r="11876" b="4620"/>
          <a:stretch/>
        </p:blipFill>
        <p:spPr>
          <a:xfrm>
            <a:off x="25087" y="3822861"/>
            <a:ext cx="6631462" cy="3674001"/>
          </a:xfrm>
          <a:prstGeom prst="rect">
            <a:avLst/>
          </a:prstGeom>
        </p:spPr>
      </p:pic>
      <p:cxnSp>
        <p:nvCxnSpPr>
          <p:cNvPr id="18" name="Connecteur droit avec flèche 17">
            <a:extLst>
              <a:ext uri="{FF2B5EF4-FFF2-40B4-BE49-F238E27FC236}">
                <a16:creationId xmlns:a16="http://schemas.microsoft.com/office/drawing/2014/main" id="{A233B9D1-D1A6-B2FF-6DD0-3722FBF6529C}"/>
              </a:ext>
            </a:extLst>
          </p:cNvPr>
          <p:cNvCxnSpPr>
            <a:cxnSpLocks/>
            <a:stCxn id="31" idx="4"/>
          </p:cNvCxnSpPr>
          <p:nvPr/>
        </p:nvCxnSpPr>
        <p:spPr>
          <a:xfrm flipH="1">
            <a:off x="1306200" y="3514296"/>
            <a:ext cx="1433302" cy="274848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5" name="Image 24">
            <a:extLst>
              <a:ext uri="{FF2B5EF4-FFF2-40B4-BE49-F238E27FC236}">
                <a16:creationId xmlns:a16="http://schemas.microsoft.com/office/drawing/2014/main" id="{0DDD4808-E787-8F8F-2275-308A07FA1CFE}"/>
              </a:ext>
            </a:extLst>
          </p:cNvPr>
          <p:cNvPicPr>
            <a:picLocks noChangeAspect="1"/>
          </p:cNvPicPr>
          <p:nvPr/>
        </p:nvPicPr>
        <p:blipFill rotWithShape="1">
          <a:blip r:embed="rId3">
            <a:extLst>
              <a:ext uri="{28A0092B-C50C-407E-A947-70E740481C1C}">
                <a14:useLocalDpi xmlns:a14="http://schemas.microsoft.com/office/drawing/2010/main" val="0"/>
              </a:ext>
            </a:extLst>
          </a:blip>
          <a:srcRect r="7324" b="50953"/>
          <a:stretch/>
        </p:blipFill>
        <p:spPr>
          <a:xfrm>
            <a:off x="6705601" y="4654037"/>
            <a:ext cx="5587542" cy="1759746"/>
          </a:xfrm>
          <a:prstGeom prst="rect">
            <a:avLst/>
          </a:prstGeom>
        </p:spPr>
      </p:pic>
      <p:pic>
        <p:nvPicPr>
          <p:cNvPr id="27" name="Image 26">
            <a:extLst>
              <a:ext uri="{FF2B5EF4-FFF2-40B4-BE49-F238E27FC236}">
                <a16:creationId xmlns:a16="http://schemas.microsoft.com/office/drawing/2014/main" id="{85ED70D0-AF6E-57E2-EA21-C919E0D56FDD}"/>
              </a:ext>
            </a:extLst>
          </p:cNvPr>
          <p:cNvPicPr>
            <a:picLocks noChangeAspect="1"/>
          </p:cNvPicPr>
          <p:nvPr/>
        </p:nvPicPr>
        <p:blipFill rotWithShape="1">
          <a:blip r:embed="rId4">
            <a:extLst>
              <a:ext uri="{28A0092B-C50C-407E-A947-70E740481C1C}">
                <a14:useLocalDpi xmlns:a14="http://schemas.microsoft.com/office/drawing/2010/main" val="0"/>
              </a:ext>
            </a:extLst>
          </a:blip>
          <a:srcRect l="10767" r="2570"/>
          <a:stretch/>
        </p:blipFill>
        <p:spPr>
          <a:xfrm>
            <a:off x="12468225" y="4864822"/>
            <a:ext cx="5686425" cy="4502381"/>
          </a:xfrm>
          <a:prstGeom prst="rect">
            <a:avLst/>
          </a:prstGeom>
        </p:spPr>
      </p:pic>
      <p:sp>
        <p:nvSpPr>
          <p:cNvPr id="32" name="Rectangle : coins arrondis 31">
            <a:extLst>
              <a:ext uri="{FF2B5EF4-FFF2-40B4-BE49-F238E27FC236}">
                <a16:creationId xmlns:a16="http://schemas.microsoft.com/office/drawing/2014/main" id="{268178C3-B55E-E5A5-88B9-E5EBEDB4BCB6}"/>
              </a:ext>
            </a:extLst>
          </p:cNvPr>
          <p:cNvSpPr/>
          <p:nvPr/>
        </p:nvSpPr>
        <p:spPr>
          <a:xfrm>
            <a:off x="10365106" y="2723250"/>
            <a:ext cx="5007342"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endParaRPr lang="fr-FR" sz="2000" dirty="0">
              <a:latin typeface="Tahoma" panose="020B0604030504040204" pitchFamily="34" charset="0"/>
              <a:ea typeface="Tahoma" panose="020B0604030504040204" pitchFamily="34" charset="0"/>
              <a:cs typeface="Tahoma" panose="020B0604030504040204" pitchFamily="34" charset="0"/>
            </a:endParaRPr>
          </a:p>
          <a:p>
            <a:r>
              <a:rPr lang="fr-FR" sz="2000" dirty="0">
                <a:latin typeface="Tahoma" panose="020B0604030504040204" pitchFamily="34" charset="0"/>
                <a:ea typeface="Tahoma" panose="020B0604030504040204" pitchFamily="34" charset="0"/>
                <a:cs typeface="Tahoma" panose="020B0604030504040204" pitchFamily="34" charset="0"/>
              </a:rPr>
              <a:t> </a:t>
            </a:r>
          </a:p>
          <a:p>
            <a:r>
              <a:rPr lang="fr-FR" sz="2000" dirty="0">
                <a:latin typeface="Tahoma" panose="020B0604030504040204" pitchFamily="34" charset="0"/>
                <a:ea typeface="Tahoma" panose="020B0604030504040204" pitchFamily="34" charset="0"/>
                <a:cs typeface="Tahoma" panose="020B0604030504040204" pitchFamily="34" charset="0"/>
              </a:rPr>
              <a:t>   choisir </a:t>
            </a:r>
            <a:r>
              <a:rPr lang="fr-FR" sz="2000" b="1" dirty="0">
                <a:latin typeface="Tahoma" panose="020B0604030504040204" pitchFamily="34" charset="0"/>
                <a:ea typeface="Tahoma" panose="020B0604030504040204" pitchFamily="34" charset="0"/>
                <a:cs typeface="Tahoma" panose="020B0604030504040204" pitchFamily="34" charset="0"/>
              </a:rPr>
              <a:t>MySQL Connector Java</a:t>
            </a:r>
          </a:p>
          <a:p>
            <a:pPr marL="285750" indent="-285750">
              <a:buFont typeface="Arial" panose="020B0604020202020204" pitchFamily="34" charset="0"/>
              <a:buChar char="•"/>
            </a:pPr>
            <a:endParaRPr lang="fr-FR" sz="2000" dirty="0"/>
          </a:p>
          <a:p>
            <a:pPr algn="ctr"/>
            <a:endParaRPr lang="fr-FR" sz="2000" dirty="0"/>
          </a:p>
        </p:txBody>
      </p:sp>
      <p:sp>
        <p:nvSpPr>
          <p:cNvPr id="33" name="Ellipse 32">
            <a:extLst>
              <a:ext uri="{FF2B5EF4-FFF2-40B4-BE49-F238E27FC236}">
                <a16:creationId xmlns:a16="http://schemas.microsoft.com/office/drawing/2014/main" id="{1ECB8FF2-86A7-CED0-C426-C7819BA4008C}"/>
              </a:ext>
            </a:extLst>
          </p:cNvPr>
          <p:cNvSpPr/>
          <p:nvPr/>
        </p:nvSpPr>
        <p:spPr>
          <a:xfrm>
            <a:off x="9993237" y="2958544"/>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3</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sp>
        <p:nvSpPr>
          <p:cNvPr id="35" name="Rectangle : coins arrondis 34">
            <a:extLst>
              <a:ext uri="{FF2B5EF4-FFF2-40B4-BE49-F238E27FC236}">
                <a16:creationId xmlns:a16="http://schemas.microsoft.com/office/drawing/2014/main" id="{4BC030DF-CEBB-6986-519D-2E2947B16B23}"/>
              </a:ext>
            </a:extLst>
          </p:cNvPr>
          <p:cNvSpPr/>
          <p:nvPr/>
        </p:nvSpPr>
        <p:spPr>
          <a:xfrm>
            <a:off x="4953000" y="8050526"/>
            <a:ext cx="5943600"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endParaRPr lang="fr-FR" sz="2000" dirty="0">
              <a:latin typeface="Tahoma" panose="020B0604030504040204" pitchFamily="34" charset="0"/>
              <a:ea typeface="Tahoma" panose="020B0604030504040204" pitchFamily="34" charset="0"/>
              <a:cs typeface="Tahoma" panose="020B0604030504040204" pitchFamily="34" charset="0"/>
            </a:endParaRPr>
          </a:p>
          <a:p>
            <a:pPr algn="ctr"/>
            <a:r>
              <a:rPr lang="fr-FR" sz="2000" dirty="0">
                <a:latin typeface="Tahoma" panose="020B0604030504040204" pitchFamily="34" charset="0"/>
                <a:ea typeface="Tahoma" panose="020B0604030504040204" pitchFamily="34" charset="0"/>
                <a:cs typeface="Tahoma" panose="020B0604030504040204" pitchFamily="34" charset="0"/>
              </a:rPr>
              <a:t> </a:t>
            </a:r>
          </a:p>
          <a:p>
            <a:pPr algn="ctr"/>
            <a:r>
              <a:rPr lang="fr-FR" sz="2000" dirty="0">
                <a:latin typeface="Tahoma" panose="020B0604030504040204" pitchFamily="34" charset="0"/>
                <a:ea typeface="Tahoma" panose="020B0604030504040204" pitchFamily="34" charset="0"/>
                <a:cs typeface="Tahoma" panose="020B0604030504040204" pitchFamily="34" charset="0"/>
              </a:rPr>
              <a:t>choisir la version correspond </a:t>
            </a:r>
            <a:r>
              <a:rPr lang="ar-MA" sz="2000" dirty="0">
                <a:latin typeface="Tahoma" panose="020B0604030504040204" pitchFamily="34" charset="0"/>
                <a:ea typeface="Tahoma" panose="020B0604030504040204" pitchFamily="34" charset="0"/>
                <a:cs typeface="Tahoma" panose="020B0604030504040204" pitchFamily="34" charset="0"/>
              </a:rPr>
              <a:t>à</a:t>
            </a:r>
            <a:r>
              <a:rPr lang="en-US" sz="2000" dirty="0">
                <a:latin typeface="Tahoma" panose="020B0604030504040204" pitchFamily="34" charset="0"/>
                <a:ea typeface="Tahoma" panose="020B0604030504040204" pitchFamily="34" charset="0"/>
                <a:cs typeface="Tahoma" panose="020B0604030504040204" pitchFamily="34" charset="0"/>
              </a:rPr>
              <a:t> </a:t>
            </a:r>
            <a:r>
              <a:rPr lang="fr-FR" sz="2000" dirty="0">
                <a:latin typeface="Tahoma" panose="020B0604030504040204" pitchFamily="34" charset="0"/>
                <a:ea typeface="Tahoma" panose="020B0604030504040204" pitchFamily="34" charset="0"/>
                <a:cs typeface="Tahoma" panose="020B0604030504040204" pitchFamily="34" charset="0"/>
              </a:rPr>
              <a:t>votre</a:t>
            </a:r>
            <a:r>
              <a:rPr lang="en-US" sz="2000" b="1" dirty="0">
                <a:latin typeface="Tahoma" panose="020B0604030504040204" pitchFamily="34" charset="0"/>
                <a:ea typeface="Tahoma" panose="020B0604030504040204" pitchFamily="34" charset="0"/>
                <a:cs typeface="Tahoma" panose="020B0604030504040204" pitchFamily="34" charset="0"/>
              </a:rPr>
              <a:t> version MySQL</a:t>
            </a:r>
            <a:endParaRPr lang="fr-FR" sz="2000" b="1"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fr-FR" sz="2000" dirty="0"/>
          </a:p>
          <a:p>
            <a:pPr algn="ctr"/>
            <a:endParaRPr lang="fr-FR" sz="2000" dirty="0"/>
          </a:p>
        </p:txBody>
      </p:sp>
      <p:sp>
        <p:nvSpPr>
          <p:cNvPr id="36" name="Ellipse 35">
            <a:extLst>
              <a:ext uri="{FF2B5EF4-FFF2-40B4-BE49-F238E27FC236}">
                <a16:creationId xmlns:a16="http://schemas.microsoft.com/office/drawing/2014/main" id="{7A1AC60E-18C9-DC3D-74F6-A758C168A8E1}"/>
              </a:ext>
            </a:extLst>
          </p:cNvPr>
          <p:cNvSpPr/>
          <p:nvPr/>
        </p:nvSpPr>
        <p:spPr>
          <a:xfrm>
            <a:off x="10599197" y="8181854"/>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4</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cxnSp>
        <p:nvCxnSpPr>
          <p:cNvPr id="37" name="Connecteur droit avec flèche 36">
            <a:extLst>
              <a:ext uri="{FF2B5EF4-FFF2-40B4-BE49-F238E27FC236}">
                <a16:creationId xmlns:a16="http://schemas.microsoft.com/office/drawing/2014/main" id="{AF185444-FAEA-BF4C-04CC-721B7F15077D}"/>
              </a:ext>
            </a:extLst>
          </p:cNvPr>
          <p:cNvCxnSpPr>
            <a:cxnSpLocks/>
            <a:stCxn id="33" idx="2"/>
          </p:cNvCxnSpPr>
          <p:nvPr/>
        </p:nvCxnSpPr>
        <p:spPr>
          <a:xfrm flipH="1">
            <a:off x="8010009" y="3268167"/>
            <a:ext cx="1983228" cy="17597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Connecteur droit avec flèche 39">
            <a:extLst>
              <a:ext uri="{FF2B5EF4-FFF2-40B4-BE49-F238E27FC236}">
                <a16:creationId xmlns:a16="http://schemas.microsoft.com/office/drawing/2014/main" id="{A162DDD6-636F-CCF6-BC2A-93848105992F}"/>
              </a:ext>
            </a:extLst>
          </p:cNvPr>
          <p:cNvCxnSpPr>
            <a:cxnSpLocks/>
            <a:stCxn id="36" idx="7"/>
          </p:cNvCxnSpPr>
          <p:nvPr/>
        </p:nvCxnSpPr>
        <p:spPr>
          <a:xfrm flipV="1">
            <a:off x="11113209" y="6071099"/>
            <a:ext cx="1659816" cy="22014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 name="object 9">
            <a:extLst>
              <a:ext uri="{FF2B5EF4-FFF2-40B4-BE49-F238E27FC236}">
                <a16:creationId xmlns:a16="http://schemas.microsoft.com/office/drawing/2014/main" id="{544FED15-1A29-0FAC-1A4B-AEF4E00A019A}"/>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7" name="object 10">
            <a:extLst>
              <a:ext uri="{FF2B5EF4-FFF2-40B4-BE49-F238E27FC236}">
                <a16:creationId xmlns:a16="http://schemas.microsoft.com/office/drawing/2014/main" id="{7529E455-7903-B03E-04B5-D108B2D8E659}"/>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15" name="object 11">
            <a:extLst>
              <a:ext uri="{FF2B5EF4-FFF2-40B4-BE49-F238E27FC236}">
                <a16:creationId xmlns:a16="http://schemas.microsoft.com/office/drawing/2014/main" id="{A46DD49D-7FE5-2F19-EE0D-171895F51ECA}"/>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16" name="object 12">
            <a:extLst>
              <a:ext uri="{FF2B5EF4-FFF2-40B4-BE49-F238E27FC236}">
                <a16:creationId xmlns:a16="http://schemas.microsoft.com/office/drawing/2014/main" id="{FBB3A42C-B38B-CA4B-25CD-0126D5C16420}"/>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17" name="object 13">
            <a:extLst>
              <a:ext uri="{FF2B5EF4-FFF2-40B4-BE49-F238E27FC236}">
                <a16:creationId xmlns:a16="http://schemas.microsoft.com/office/drawing/2014/main" id="{AD7025C8-8DA4-F7B8-0A9D-C2F2062C4059}"/>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9" name="object 14">
            <a:extLst>
              <a:ext uri="{FF2B5EF4-FFF2-40B4-BE49-F238E27FC236}">
                <a16:creationId xmlns:a16="http://schemas.microsoft.com/office/drawing/2014/main" id="{D0998971-FE37-AAC9-8D59-D3F4BDC92777}"/>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10" name="ZoneTexte 9">
            <a:extLst>
              <a:ext uri="{FF2B5EF4-FFF2-40B4-BE49-F238E27FC236}">
                <a16:creationId xmlns:a16="http://schemas.microsoft.com/office/drawing/2014/main" id="{38C0879D-E6A1-E0AC-B70F-2756923FBB61}"/>
              </a:ext>
            </a:extLst>
          </p:cNvPr>
          <p:cNvSpPr txBox="1"/>
          <p:nvPr/>
        </p:nvSpPr>
        <p:spPr>
          <a:xfrm>
            <a:off x="431032" y="2047156"/>
            <a:ext cx="1002128" cy="538609"/>
          </a:xfrm>
          <a:prstGeom prst="rect">
            <a:avLst/>
          </a:prstGeom>
          <a:noFill/>
        </p:spPr>
        <p:txBody>
          <a:bodyPr wrap="square">
            <a:spAutoFit/>
          </a:bodyPr>
          <a:lstStyle/>
          <a:p>
            <a:pPr algn="ctr"/>
            <a:r>
              <a:rPr lang="en-US" sz="2900" b="1" spc="-15" dirty="0">
                <a:solidFill>
                  <a:srgbClr val="FFFFFF"/>
                </a:solidFill>
                <a:latin typeface="Trebuchet MS"/>
              </a:rPr>
              <a:t>19</a:t>
            </a:r>
            <a:endParaRPr lang="fr-FR" sz="2900" b="1" spc="-15" dirty="0">
              <a:solidFill>
                <a:srgbClr val="FFFFFF"/>
              </a:solidFill>
              <a:latin typeface="Trebuchet MS"/>
            </a:endParaRPr>
          </a:p>
        </p:txBody>
      </p:sp>
    </p:spTree>
    <p:extLst>
      <p:ext uri="{BB962C8B-B14F-4D97-AF65-F5344CB8AC3E}">
        <p14:creationId xmlns:p14="http://schemas.microsoft.com/office/powerpoint/2010/main" val="32735268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5" grpId="0" animBg="1"/>
      <p:bldP spid="3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957801"/>
            <a:ext cx="2444115" cy="409575"/>
          </a:xfrm>
          <a:custGeom>
            <a:avLst/>
            <a:gdLst/>
            <a:ahLst/>
            <a:cxnLst/>
            <a:rect l="l" t="t" r="r" b="b"/>
            <a:pathLst>
              <a:path w="2444115" h="409575">
                <a:moveTo>
                  <a:pt x="0" y="409574"/>
                </a:moveTo>
                <a:lnTo>
                  <a:pt x="0" y="0"/>
                </a:lnTo>
                <a:lnTo>
                  <a:pt x="2443894" y="0"/>
                </a:lnTo>
                <a:lnTo>
                  <a:pt x="2443894" y="409574"/>
                </a:lnTo>
                <a:lnTo>
                  <a:pt x="0" y="409574"/>
                </a:lnTo>
                <a:close/>
              </a:path>
            </a:pathLst>
          </a:custGeom>
          <a:solidFill>
            <a:srgbClr val="D01717"/>
          </a:solidFill>
        </p:spPr>
        <p:txBody>
          <a:bodyPr wrap="square" lIns="0" tIns="0" rIns="0" bIns="0" rtlCol="0"/>
          <a:lstStyle/>
          <a:p>
            <a:endParaRPr/>
          </a:p>
        </p:txBody>
      </p:sp>
      <p:sp>
        <p:nvSpPr>
          <p:cNvPr id="3" name="object 3"/>
          <p:cNvSpPr/>
          <p:nvPr/>
        </p:nvSpPr>
        <p:spPr>
          <a:xfrm>
            <a:off x="0" y="473806"/>
            <a:ext cx="15398115" cy="390525"/>
          </a:xfrm>
          <a:custGeom>
            <a:avLst/>
            <a:gdLst/>
            <a:ahLst/>
            <a:cxnLst/>
            <a:rect l="l" t="t" r="r" b="b"/>
            <a:pathLst>
              <a:path w="15398115" h="390525">
                <a:moveTo>
                  <a:pt x="15397982" y="390524"/>
                </a:moveTo>
                <a:lnTo>
                  <a:pt x="0" y="390524"/>
                </a:lnTo>
                <a:lnTo>
                  <a:pt x="0" y="0"/>
                </a:lnTo>
                <a:lnTo>
                  <a:pt x="15397982" y="0"/>
                </a:lnTo>
                <a:lnTo>
                  <a:pt x="15397982" y="390524"/>
                </a:lnTo>
                <a:close/>
              </a:path>
            </a:pathLst>
          </a:custGeom>
          <a:solidFill>
            <a:srgbClr val="3D6EC2"/>
          </a:solidFill>
        </p:spPr>
        <p:txBody>
          <a:bodyPr wrap="square" lIns="0" tIns="0" rIns="0" bIns="0" rtlCol="0"/>
          <a:lstStyle/>
          <a:p>
            <a:endParaRPr/>
          </a:p>
        </p:txBody>
      </p:sp>
      <p:sp>
        <p:nvSpPr>
          <p:cNvPr id="5" name="object 5"/>
          <p:cNvSpPr/>
          <p:nvPr/>
        </p:nvSpPr>
        <p:spPr>
          <a:xfrm>
            <a:off x="2439306" y="1957800"/>
            <a:ext cx="15848694" cy="409575"/>
          </a:xfrm>
          <a:custGeom>
            <a:avLst/>
            <a:gdLst/>
            <a:ahLst/>
            <a:cxnLst/>
            <a:rect l="l" t="t" r="r" b="b"/>
            <a:pathLst>
              <a:path w="15529560" h="409575">
                <a:moveTo>
                  <a:pt x="0" y="0"/>
                </a:moveTo>
                <a:lnTo>
                  <a:pt x="15529401" y="0"/>
                </a:lnTo>
                <a:lnTo>
                  <a:pt x="15529401" y="409574"/>
                </a:lnTo>
                <a:lnTo>
                  <a:pt x="0" y="409574"/>
                </a:lnTo>
                <a:lnTo>
                  <a:pt x="0" y="0"/>
                </a:lnTo>
                <a:close/>
              </a:path>
            </a:pathLst>
          </a:custGeom>
          <a:solidFill>
            <a:srgbClr val="3D6EC2"/>
          </a:solidFill>
        </p:spPr>
        <p:txBody>
          <a:bodyPr wrap="square" lIns="0" tIns="0" rIns="0" bIns="0" rtlCol="0"/>
          <a:lstStyle/>
          <a:p>
            <a:endParaRPr/>
          </a:p>
        </p:txBody>
      </p:sp>
      <p:sp>
        <p:nvSpPr>
          <p:cNvPr id="35" name="object 35"/>
          <p:cNvSpPr txBox="1">
            <a:spLocks noGrp="1"/>
          </p:cNvSpPr>
          <p:nvPr>
            <p:ph type="title"/>
          </p:nvPr>
        </p:nvSpPr>
        <p:spPr>
          <a:xfrm>
            <a:off x="6839744" y="5388501"/>
            <a:ext cx="9220200" cy="1243930"/>
          </a:xfrm>
          <a:prstGeom prst="rect">
            <a:avLst/>
          </a:prstGeom>
        </p:spPr>
        <p:txBody>
          <a:bodyPr vert="horz" wrap="square" lIns="0" tIns="12700" rIns="0" bIns="0" rtlCol="0">
            <a:spAutoFit/>
          </a:bodyPr>
          <a:lstStyle/>
          <a:p>
            <a:pPr marL="12700">
              <a:lnSpc>
                <a:spcPct val="100000"/>
              </a:lnSpc>
              <a:spcBef>
                <a:spcPts val="100"/>
              </a:spcBef>
            </a:pPr>
            <a:r>
              <a:rPr lang="fr-FR" sz="8000" spc="-120" dirty="0">
                <a:solidFill>
                  <a:schemeClr val="tx2">
                    <a:lumMod val="60000"/>
                    <a:lumOff val="40000"/>
                  </a:schemeClr>
                </a:solidFill>
              </a:rPr>
              <a:t>INTRODUCTION</a:t>
            </a:r>
            <a:endParaRPr sz="8000" spc="-120" dirty="0">
              <a:solidFill>
                <a:schemeClr val="tx2">
                  <a:lumMod val="60000"/>
                  <a:lumOff val="40000"/>
                </a:schemeClr>
              </a:solidFill>
            </a:endParaRPr>
          </a:p>
        </p:txBody>
      </p:sp>
      <p:sp>
        <p:nvSpPr>
          <p:cNvPr id="38" name="object 38"/>
          <p:cNvSpPr/>
          <p:nvPr/>
        </p:nvSpPr>
        <p:spPr>
          <a:xfrm>
            <a:off x="398" y="9718292"/>
            <a:ext cx="6578819" cy="568960"/>
          </a:xfrm>
          <a:custGeom>
            <a:avLst/>
            <a:gdLst/>
            <a:ahLst/>
            <a:cxnLst/>
            <a:rect l="l" t="t" r="r" b="b"/>
            <a:pathLst>
              <a:path w="6142990" h="568959">
                <a:moveTo>
                  <a:pt x="0" y="0"/>
                </a:moveTo>
                <a:lnTo>
                  <a:pt x="6142824" y="0"/>
                </a:lnTo>
                <a:lnTo>
                  <a:pt x="6142824" y="568707"/>
                </a:lnTo>
                <a:lnTo>
                  <a:pt x="0" y="568707"/>
                </a:lnTo>
                <a:lnTo>
                  <a:pt x="0" y="0"/>
                </a:lnTo>
                <a:close/>
              </a:path>
            </a:pathLst>
          </a:custGeom>
          <a:solidFill>
            <a:srgbClr val="004AAC"/>
          </a:solidFill>
        </p:spPr>
        <p:txBody>
          <a:bodyPr wrap="square" lIns="0" tIns="0" rIns="0" bIns="0" rtlCol="0"/>
          <a:lstStyle/>
          <a:p>
            <a:endParaRPr/>
          </a:p>
        </p:txBody>
      </p:sp>
      <p:sp>
        <p:nvSpPr>
          <p:cNvPr id="39" name="object 39"/>
          <p:cNvSpPr/>
          <p:nvPr/>
        </p:nvSpPr>
        <p:spPr>
          <a:xfrm>
            <a:off x="12024321" y="9718292"/>
            <a:ext cx="6261462" cy="568960"/>
          </a:xfrm>
          <a:custGeom>
            <a:avLst/>
            <a:gdLst/>
            <a:ahLst/>
            <a:cxnLst/>
            <a:rect l="l" t="t" r="r" b="b"/>
            <a:pathLst>
              <a:path w="5686425" h="568959">
                <a:moveTo>
                  <a:pt x="0" y="0"/>
                </a:moveTo>
                <a:lnTo>
                  <a:pt x="5685800" y="0"/>
                </a:lnTo>
                <a:lnTo>
                  <a:pt x="5685800" y="568707"/>
                </a:lnTo>
                <a:lnTo>
                  <a:pt x="0" y="568707"/>
                </a:lnTo>
                <a:lnTo>
                  <a:pt x="0" y="0"/>
                </a:lnTo>
                <a:close/>
              </a:path>
            </a:pathLst>
          </a:custGeom>
          <a:solidFill>
            <a:srgbClr val="4673C3"/>
          </a:solidFill>
        </p:spPr>
        <p:txBody>
          <a:bodyPr wrap="square" lIns="0" tIns="0" rIns="0" bIns="0" rtlCol="0"/>
          <a:lstStyle/>
          <a:p>
            <a:endParaRPr/>
          </a:p>
        </p:txBody>
      </p:sp>
      <p:sp>
        <p:nvSpPr>
          <p:cNvPr id="40" name="object 40"/>
          <p:cNvSpPr/>
          <p:nvPr/>
        </p:nvSpPr>
        <p:spPr>
          <a:xfrm>
            <a:off x="6581907" y="9718292"/>
            <a:ext cx="5667375" cy="568960"/>
          </a:xfrm>
          <a:custGeom>
            <a:avLst/>
            <a:gdLst/>
            <a:ahLst/>
            <a:cxnLst/>
            <a:rect l="l" t="t" r="r" b="b"/>
            <a:pathLst>
              <a:path w="5667375" h="568959">
                <a:moveTo>
                  <a:pt x="0" y="0"/>
                </a:moveTo>
                <a:lnTo>
                  <a:pt x="5666748" y="0"/>
                </a:lnTo>
                <a:lnTo>
                  <a:pt x="5666748" y="568707"/>
                </a:lnTo>
                <a:lnTo>
                  <a:pt x="0" y="568707"/>
                </a:lnTo>
                <a:lnTo>
                  <a:pt x="0" y="0"/>
                </a:lnTo>
                <a:close/>
              </a:path>
            </a:pathLst>
          </a:custGeom>
          <a:solidFill>
            <a:srgbClr val="4673C3"/>
          </a:solidFill>
        </p:spPr>
        <p:txBody>
          <a:bodyPr wrap="square" lIns="0" tIns="0" rIns="0" bIns="0" rtlCol="0"/>
          <a:lstStyle/>
          <a:p>
            <a:endParaRPr/>
          </a:p>
        </p:txBody>
      </p:sp>
      <p:sp>
        <p:nvSpPr>
          <p:cNvPr id="41" name="object 41"/>
          <p:cNvSpPr txBox="1">
            <a:spLocks noGrp="1"/>
          </p:cNvSpPr>
          <p:nvPr>
            <p:ph type="ftr" sz="quarter" idx="5"/>
          </p:nvPr>
        </p:nvSpPr>
        <p:spPr>
          <a:prstGeom prst="rect">
            <a:avLst/>
          </a:prstGeom>
        </p:spPr>
        <p:txBody>
          <a:bodyPr vert="horz" wrap="square" lIns="0" tIns="17780" rIns="0" bIns="0" rtlCol="0">
            <a:spAutoFit/>
          </a:bodyPr>
          <a:lstStyle/>
          <a:p>
            <a:pPr marL="12700">
              <a:lnSpc>
                <a:spcPct val="100000"/>
              </a:lnSpc>
              <a:spcBef>
                <a:spcPts val="140"/>
              </a:spcBef>
            </a:pPr>
            <a:r>
              <a:rPr spc="45" dirty="0"/>
              <a:t>Licence:</a:t>
            </a:r>
            <a:r>
              <a:rPr spc="135" dirty="0"/>
              <a:t> </a:t>
            </a:r>
            <a:r>
              <a:rPr spc="140" dirty="0"/>
              <a:t>ISIR</a:t>
            </a:r>
          </a:p>
        </p:txBody>
      </p:sp>
      <p:sp>
        <p:nvSpPr>
          <p:cNvPr id="42" name="object 42"/>
          <p:cNvSpPr txBox="1"/>
          <p:nvPr/>
        </p:nvSpPr>
        <p:spPr>
          <a:xfrm>
            <a:off x="6982835" y="9855897"/>
            <a:ext cx="4862830" cy="325730"/>
          </a:xfrm>
          <a:prstGeom prst="rect">
            <a:avLst/>
          </a:prstGeom>
        </p:spPr>
        <p:txBody>
          <a:bodyPr vert="horz" wrap="square" lIns="0" tIns="17780" rIns="0" bIns="0" rtlCol="0">
            <a:spAutoFit/>
          </a:bodyPr>
          <a:lstStyle/>
          <a:p>
            <a:pPr marL="12700">
              <a:lnSpc>
                <a:spcPct val="100000"/>
              </a:lnSpc>
              <a:spcBef>
                <a:spcPts val="14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43" name="object 43"/>
          <p:cNvSpPr txBox="1">
            <a:spLocks noGrp="1"/>
          </p:cNvSpPr>
          <p:nvPr>
            <p:ph type="dt" sz="half" idx="6"/>
          </p:nvPr>
        </p:nvSpPr>
        <p:spPr>
          <a:xfrm>
            <a:off x="14695140" y="9855900"/>
            <a:ext cx="1497330" cy="325730"/>
          </a:xfrm>
          <a:prstGeom prst="rect">
            <a:avLst/>
          </a:prstGeom>
        </p:spPr>
        <p:txBody>
          <a:bodyPr vert="horz" wrap="square" lIns="0" tIns="17780" rIns="0" bIns="0" rtlCol="0">
            <a:spAutoFit/>
          </a:bodyPr>
          <a:lstStyle/>
          <a:p>
            <a:pPr marL="12700">
              <a:lnSpc>
                <a:spcPct val="100000"/>
              </a:lnSpc>
              <a:spcBef>
                <a:spcPts val="140"/>
              </a:spcBef>
            </a:pPr>
            <a:r>
              <a:rPr spc="-15" dirty="0"/>
              <a:t>202</a:t>
            </a:r>
            <a:r>
              <a:rPr lang="fr-FR" spc="-15" dirty="0"/>
              <a:t>3</a:t>
            </a:r>
            <a:r>
              <a:rPr spc="155" dirty="0"/>
              <a:t> </a:t>
            </a:r>
            <a:r>
              <a:rPr spc="-90" dirty="0"/>
              <a:t>/</a:t>
            </a:r>
            <a:r>
              <a:rPr spc="155" dirty="0"/>
              <a:t> </a:t>
            </a:r>
            <a:r>
              <a:rPr spc="-15" dirty="0"/>
              <a:t>202</a:t>
            </a:r>
            <a:r>
              <a:rPr lang="fr-FR" spc="-15" dirty="0"/>
              <a:t>4</a:t>
            </a:r>
            <a:endParaRPr spc="-15" dirty="0"/>
          </a:p>
        </p:txBody>
      </p:sp>
      <p:sp>
        <p:nvSpPr>
          <p:cNvPr id="44" name="Rectangle 43">
            <a:extLst>
              <a:ext uri="{FF2B5EF4-FFF2-40B4-BE49-F238E27FC236}">
                <a16:creationId xmlns:a16="http://schemas.microsoft.com/office/drawing/2014/main" id="{5614CCD2-94D8-7A1F-E29C-ABC6FA32BBA4}"/>
              </a:ext>
            </a:extLst>
          </p:cNvPr>
          <p:cNvSpPr/>
          <p:nvPr/>
        </p:nvSpPr>
        <p:spPr>
          <a:xfrm>
            <a:off x="0" y="2367376"/>
            <a:ext cx="5943600" cy="73509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30000" dirty="0">
                <a:solidFill>
                  <a:schemeClr val="tx2">
                    <a:lumMod val="60000"/>
                    <a:lumOff val="40000"/>
                  </a:schemeClr>
                </a:solidFill>
                <a:latin typeface="Bernard MT Condensed" panose="02050806060905020404" pitchFamily="18" charset="0"/>
              </a:rPr>
              <a:t>01</a:t>
            </a:r>
          </a:p>
        </p:txBody>
      </p:sp>
      <p:sp>
        <p:nvSpPr>
          <p:cNvPr id="45" name="object 4">
            <a:extLst>
              <a:ext uri="{FF2B5EF4-FFF2-40B4-BE49-F238E27FC236}">
                <a16:creationId xmlns:a16="http://schemas.microsoft.com/office/drawing/2014/main" id="{0D161C6A-CC0F-00F7-D3F0-E91DBE8E31F1}"/>
              </a:ext>
            </a:extLst>
          </p:cNvPr>
          <p:cNvSpPr/>
          <p:nvPr/>
        </p:nvSpPr>
        <p:spPr>
          <a:xfrm>
            <a:off x="14966337" y="46977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9" name="ZoneTexte 8">
            <a:extLst>
              <a:ext uri="{FF2B5EF4-FFF2-40B4-BE49-F238E27FC236}">
                <a16:creationId xmlns:a16="http://schemas.microsoft.com/office/drawing/2014/main" id="{A0BD527A-D55F-4909-FFD6-66B4507725D0}"/>
              </a:ext>
            </a:extLst>
          </p:cNvPr>
          <p:cNvSpPr txBox="1"/>
          <p:nvPr/>
        </p:nvSpPr>
        <p:spPr>
          <a:xfrm>
            <a:off x="431032" y="1887033"/>
            <a:ext cx="1002128" cy="538609"/>
          </a:xfrm>
          <a:prstGeom prst="rect">
            <a:avLst/>
          </a:prstGeom>
          <a:noFill/>
        </p:spPr>
        <p:txBody>
          <a:bodyPr wrap="square">
            <a:spAutoFit/>
          </a:bodyPr>
          <a:lstStyle/>
          <a:p>
            <a:pPr algn="ctr"/>
            <a:r>
              <a:rPr lang="en-US" sz="2900" b="1" spc="-15" dirty="0">
                <a:solidFill>
                  <a:srgbClr val="FFFFFF"/>
                </a:solidFill>
                <a:latin typeface="Trebuchet MS"/>
              </a:rPr>
              <a:t>2</a:t>
            </a:r>
            <a:endParaRPr lang="fr-FR" sz="2900" b="1" spc="-15" dirty="0">
              <a:solidFill>
                <a:srgbClr val="FFFFFF"/>
              </a:solidFill>
              <a:latin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lang="en-US"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443070"/>
          </a:xfrm>
          <a:prstGeom prst="rect">
            <a:avLst/>
          </a:prstGeom>
        </p:spPr>
        <p:txBody>
          <a:bodyPr vert="horz" wrap="square" lIns="0" tIns="12065" rIns="0" bIns="0" rtlCol="0">
            <a:spAutoFit/>
          </a:bodyPr>
          <a:lstStyle/>
          <a:p>
            <a:pPr marL="12700">
              <a:lnSpc>
                <a:spcPct val="100000"/>
              </a:lnSpc>
              <a:spcBef>
                <a:spcPts val="95"/>
              </a:spcBef>
            </a:pPr>
            <a:r>
              <a:rPr lang="fr-FR" sz="2800" spc="-60" dirty="0"/>
              <a:t>III.2- </a:t>
            </a:r>
            <a:r>
              <a:rPr lang="fr-FR" sz="2800" spc="-60" dirty="0">
                <a:sym typeface="Manrope"/>
              </a:rPr>
              <a:t>Configuration du fichier </a:t>
            </a:r>
            <a:r>
              <a:rPr lang="fr-FR" sz="2800" dirty="0">
                <a:latin typeface="Tahoma" panose="020B0604030504040204" pitchFamily="34" charset="0"/>
                <a:ea typeface="Tahoma" panose="020B0604030504040204" pitchFamily="34" charset="0"/>
                <a:cs typeface="Tahoma" panose="020B0604030504040204" pitchFamily="34" charset="0"/>
              </a:rPr>
              <a:t>" </a:t>
            </a:r>
            <a:r>
              <a:rPr lang="fr-FR" sz="2800" spc="-60" dirty="0">
                <a:sym typeface="Manrope"/>
              </a:rPr>
              <a:t>POM.XML</a:t>
            </a:r>
            <a:r>
              <a:rPr lang="fr-FR" sz="2800" dirty="0">
                <a:latin typeface="Tahoma" panose="020B0604030504040204" pitchFamily="34" charset="0"/>
                <a:ea typeface="Tahoma" panose="020B0604030504040204" pitchFamily="34" charset="0"/>
                <a:cs typeface="Tahoma" panose="020B0604030504040204" pitchFamily="34" charset="0"/>
              </a:rPr>
              <a:t>"</a:t>
            </a:r>
            <a:endParaRPr sz="2800" spc="-60" dirty="0"/>
          </a:p>
        </p:txBody>
      </p:sp>
      <p:sp>
        <p:nvSpPr>
          <p:cNvPr id="44" name="ZoneTexte 43">
            <a:extLst>
              <a:ext uri="{FF2B5EF4-FFF2-40B4-BE49-F238E27FC236}">
                <a16:creationId xmlns:a16="http://schemas.microsoft.com/office/drawing/2014/main" id="{A1A14A25-255E-2445-2C31-18B10FB2DF7E}"/>
              </a:ext>
            </a:extLst>
          </p:cNvPr>
          <p:cNvSpPr txBox="1"/>
          <p:nvPr/>
        </p:nvSpPr>
        <p:spPr>
          <a:xfrm>
            <a:off x="6172200" y="540195"/>
            <a:ext cx="6120942" cy="523220"/>
          </a:xfrm>
          <a:prstGeom prst="rect">
            <a:avLst/>
          </a:prstGeom>
          <a:noFill/>
        </p:spPr>
        <p:txBody>
          <a:bodyPr wrap="square">
            <a:spAutoFit/>
          </a:bodyPr>
          <a:lstStyle/>
          <a:p>
            <a:r>
              <a:rPr lang="en" sz="2800" b="1" dirty="0">
                <a:solidFill>
                  <a:schemeClr val="bg1"/>
                </a:solidFill>
                <a:latin typeface="Manrope"/>
                <a:sym typeface="Manrope"/>
              </a:rPr>
              <a:t>III- INSTALLATION &amp; CONFIGURATION</a:t>
            </a:r>
            <a:endParaRPr lang="fr-FR" sz="2800" dirty="0">
              <a:solidFill>
                <a:schemeClr val="bg1"/>
              </a:solidFill>
            </a:endParaRPr>
          </a:p>
        </p:txBody>
      </p:sp>
      <p:sp>
        <p:nvSpPr>
          <p:cNvPr id="5" name="Rectangle : coins arrondis 4">
            <a:extLst>
              <a:ext uri="{FF2B5EF4-FFF2-40B4-BE49-F238E27FC236}">
                <a16:creationId xmlns:a16="http://schemas.microsoft.com/office/drawing/2014/main" id="{36F4796A-6E64-787D-4877-129110109585}"/>
              </a:ext>
            </a:extLst>
          </p:cNvPr>
          <p:cNvSpPr/>
          <p:nvPr/>
        </p:nvSpPr>
        <p:spPr>
          <a:xfrm>
            <a:off x="3374658" y="2784368"/>
            <a:ext cx="5007342"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endParaRPr lang="fr-FR" sz="2000" dirty="0">
              <a:latin typeface="Tahoma" panose="020B0604030504040204" pitchFamily="34" charset="0"/>
              <a:ea typeface="Tahoma" panose="020B0604030504040204" pitchFamily="34" charset="0"/>
              <a:cs typeface="Tahoma" panose="020B0604030504040204" pitchFamily="34" charset="0"/>
            </a:endParaRPr>
          </a:p>
          <a:p>
            <a:r>
              <a:rPr lang="fr-FR" sz="2000" dirty="0">
                <a:latin typeface="Tahoma" panose="020B0604030504040204" pitchFamily="34" charset="0"/>
                <a:ea typeface="Tahoma" panose="020B0604030504040204" pitchFamily="34" charset="0"/>
                <a:cs typeface="Tahoma" panose="020B0604030504040204" pitchFamily="34" charset="0"/>
              </a:rPr>
              <a:t> </a:t>
            </a:r>
          </a:p>
          <a:p>
            <a:pPr algn="ctr"/>
            <a:r>
              <a:rPr lang="fr-FR" sz="2000" dirty="0">
                <a:latin typeface="Tahoma" panose="020B0604030504040204" pitchFamily="34" charset="0"/>
                <a:ea typeface="Tahoma" panose="020B0604030504040204" pitchFamily="34" charset="0"/>
                <a:cs typeface="Tahoma" panose="020B0604030504040204" pitchFamily="34" charset="0"/>
              </a:rPr>
              <a:t>     copier le code XML et le coller dans le ficher</a:t>
            </a:r>
          </a:p>
          <a:p>
            <a:pPr marL="285750" indent="-285750">
              <a:buFont typeface="Arial" panose="020B0604020202020204" pitchFamily="34" charset="0"/>
              <a:buChar char="•"/>
            </a:pPr>
            <a:endParaRPr lang="fr-FR" sz="2000" dirty="0"/>
          </a:p>
          <a:p>
            <a:pPr algn="ctr"/>
            <a:endParaRPr lang="fr-FR" sz="2000" dirty="0"/>
          </a:p>
        </p:txBody>
      </p:sp>
      <p:sp>
        <p:nvSpPr>
          <p:cNvPr id="7" name="Ellipse 6">
            <a:extLst>
              <a:ext uri="{FF2B5EF4-FFF2-40B4-BE49-F238E27FC236}">
                <a16:creationId xmlns:a16="http://schemas.microsoft.com/office/drawing/2014/main" id="{C28859F0-116E-3D5E-FB56-5C77F56F9340}"/>
              </a:ext>
            </a:extLst>
          </p:cNvPr>
          <p:cNvSpPr/>
          <p:nvPr/>
        </p:nvSpPr>
        <p:spPr>
          <a:xfrm>
            <a:off x="3002789" y="3019662"/>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5</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pic>
        <p:nvPicPr>
          <p:cNvPr id="15" name="Image 14">
            <a:extLst>
              <a:ext uri="{FF2B5EF4-FFF2-40B4-BE49-F238E27FC236}">
                <a16:creationId xmlns:a16="http://schemas.microsoft.com/office/drawing/2014/main" id="{0399EAB8-E013-88CB-D7D9-CD259EF5E6EE}"/>
              </a:ext>
            </a:extLst>
          </p:cNvPr>
          <p:cNvPicPr>
            <a:picLocks noChangeAspect="1"/>
          </p:cNvPicPr>
          <p:nvPr/>
        </p:nvPicPr>
        <p:blipFill rotWithShape="1">
          <a:blip r:embed="rId2">
            <a:extLst>
              <a:ext uri="{28A0092B-C50C-407E-A947-70E740481C1C}">
                <a14:useLocalDpi xmlns:a14="http://schemas.microsoft.com/office/drawing/2010/main" val="0"/>
              </a:ext>
            </a:extLst>
          </a:blip>
          <a:srcRect l="-2051" t="16935" r="2051" b="-327"/>
          <a:stretch/>
        </p:blipFill>
        <p:spPr>
          <a:xfrm>
            <a:off x="383961" y="4528651"/>
            <a:ext cx="6883754" cy="2748449"/>
          </a:xfrm>
          <a:prstGeom prst="rect">
            <a:avLst/>
          </a:prstGeom>
        </p:spPr>
      </p:pic>
      <p:cxnSp>
        <p:nvCxnSpPr>
          <p:cNvPr id="16" name="Connecteur droit avec flèche 15">
            <a:extLst>
              <a:ext uri="{FF2B5EF4-FFF2-40B4-BE49-F238E27FC236}">
                <a16:creationId xmlns:a16="http://schemas.microsoft.com/office/drawing/2014/main" id="{2FEF6DE5-8821-ABE5-34A9-AB4E1588638B}"/>
              </a:ext>
            </a:extLst>
          </p:cNvPr>
          <p:cNvCxnSpPr>
            <a:cxnSpLocks/>
            <a:stCxn id="7" idx="4"/>
          </p:cNvCxnSpPr>
          <p:nvPr/>
        </p:nvCxnSpPr>
        <p:spPr>
          <a:xfrm flipH="1">
            <a:off x="3000514" y="3638908"/>
            <a:ext cx="303377" cy="20196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Rectangle : coins arrondis 16">
            <a:extLst>
              <a:ext uri="{FF2B5EF4-FFF2-40B4-BE49-F238E27FC236}">
                <a16:creationId xmlns:a16="http://schemas.microsoft.com/office/drawing/2014/main" id="{E044F7F1-F647-0ACA-F195-64B50469B85F}"/>
              </a:ext>
            </a:extLst>
          </p:cNvPr>
          <p:cNvSpPr/>
          <p:nvPr/>
        </p:nvSpPr>
        <p:spPr>
          <a:xfrm>
            <a:off x="11582660" y="2726611"/>
            <a:ext cx="5867400" cy="6858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000" dirty="0">
                <a:latin typeface="Tahoma" panose="020B0604030504040204" pitchFamily="34" charset="0"/>
                <a:ea typeface="Tahoma" panose="020B0604030504040204" pitchFamily="34" charset="0"/>
                <a:cs typeface="Tahoma" panose="020B0604030504040204" pitchFamily="34" charset="0"/>
              </a:rPr>
              <a:t>Chercher </a:t>
            </a:r>
            <a:r>
              <a:rPr lang="fr-FR" sz="2000" b="1" dirty="0">
                <a:latin typeface="Tahoma" panose="020B0604030504040204" pitchFamily="34" charset="0"/>
                <a:ea typeface="Tahoma" panose="020B0604030504040204" pitchFamily="34" charset="0"/>
                <a:cs typeface="Tahoma" panose="020B0604030504040204" pitchFamily="34" charset="0"/>
              </a:rPr>
              <a:t>Hibernate Maven </a:t>
            </a:r>
            <a:r>
              <a:rPr lang="fr-FR" sz="2000" b="1" dirty="0" err="1">
                <a:latin typeface="Tahoma" panose="020B0604030504040204" pitchFamily="34" charset="0"/>
                <a:ea typeface="Tahoma" panose="020B0604030504040204" pitchFamily="34" charset="0"/>
                <a:cs typeface="Tahoma" panose="020B0604030504040204" pitchFamily="34" charset="0"/>
              </a:rPr>
              <a:t>Dependency</a:t>
            </a:r>
            <a:r>
              <a:rPr lang="fr-FR" sz="2000" b="1" dirty="0">
                <a:latin typeface="Tahoma" panose="020B0604030504040204" pitchFamily="34" charset="0"/>
                <a:ea typeface="Tahoma" panose="020B0604030504040204" pitchFamily="34" charset="0"/>
                <a:cs typeface="Tahoma" panose="020B0604030504040204" pitchFamily="34" charset="0"/>
              </a:rPr>
              <a:t> </a:t>
            </a:r>
            <a:r>
              <a:rPr lang="fr-FR" sz="2000" dirty="0">
                <a:latin typeface="Tahoma" panose="020B0604030504040204" pitchFamily="34" charset="0"/>
                <a:ea typeface="Tahoma" panose="020B0604030504040204" pitchFamily="34" charset="0"/>
                <a:cs typeface="Tahoma" panose="020B0604030504040204" pitchFamily="34" charset="0"/>
              </a:rPr>
              <a:t>sur Google </a:t>
            </a:r>
          </a:p>
        </p:txBody>
      </p:sp>
      <p:sp>
        <p:nvSpPr>
          <p:cNvPr id="26" name="Ellipse 25">
            <a:extLst>
              <a:ext uri="{FF2B5EF4-FFF2-40B4-BE49-F238E27FC236}">
                <a16:creationId xmlns:a16="http://schemas.microsoft.com/office/drawing/2014/main" id="{18AA600A-B324-526D-1C06-2B49863EAF79}"/>
              </a:ext>
            </a:extLst>
          </p:cNvPr>
          <p:cNvSpPr/>
          <p:nvPr/>
        </p:nvSpPr>
        <p:spPr>
          <a:xfrm>
            <a:off x="11201400" y="2784368"/>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6</a:t>
            </a:r>
          </a:p>
        </p:txBody>
      </p:sp>
      <p:pic>
        <p:nvPicPr>
          <p:cNvPr id="29" name="Image 28">
            <a:extLst>
              <a:ext uri="{FF2B5EF4-FFF2-40B4-BE49-F238E27FC236}">
                <a16:creationId xmlns:a16="http://schemas.microsoft.com/office/drawing/2014/main" id="{2D96A48A-3855-8DD9-5B63-9FE13E8E7BC3}"/>
              </a:ext>
            </a:extLst>
          </p:cNvPr>
          <p:cNvPicPr>
            <a:picLocks noChangeAspect="1"/>
          </p:cNvPicPr>
          <p:nvPr/>
        </p:nvPicPr>
        <p:blipFill rotWithShape="1">
          <a:blip r:embed="rId3">
            <a:extLst>
              <a:ext uri="{28A0092B-C50C-407E-A947-70E740481C1C}">
                <a14:useLocalDpi xmlns:a14="http://schemas.microsoft.com/office/drawing/2010/main" val="0"/>
              </a:ext>
            </a:extLst>
          </a:blip>
          <a:srcRect l="-4531" t="-16553" r="4531" b="16553"/>
          <a:stretch/>
        </p:blipFill>
        <p:spPr>
          <a:xfrm>
            <a:off x="9906002" y="3470168"/>
            <a:ext cx="7564189" cy="3496438"/>
          </a:xfrm>
          <a:prstGeom prst="rect">
            <a:avLst/>
          </a:prstGeom>
        </p:spPr>
      </p:pic>
      <p:cxnSp>
        <p:nvCxnSpPr>
          <p:cNvPr id="46" name="Connecteur droit avec flèche 45">
            <a:extLst>
              <a:ext uri="{FF2B5EF4-FFF2-40B4-BE49-F238E27FC236}">
                <a16:creationId xmlns:a16="http://schemas.microsoft.com/office/drawing/2014/main" id="{61B73000-6D78-1AC5-D4C1-A91CA8374BD3}"/>
              </a:ext>
            </a:extLst>
          </p:cNvPr>
          <p:cNvCxnSpPr/>
          <p:nvPr/>
        </p:nvCxnSpPr>
        <p:spPr>
          <a:xfrm flipH="1">
            <a:off x="11201400" y="3329285"/>
            <a:ext cx="257002" cy="296754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8" name="object 9">
            <a:extLst>
              <a:ext uri="{FF2B5EF4-FFF2-40B4-BE49-F238E27FC236}">
                <a16:creationId xmlns:a16="http://schemas.microsoft.com/office/drawing/2014/main" id="{27FB6657-425D-CFBA-B493-C129B5A83B66}"/>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47AB7EA6-4C5A-EFB0-49A0-1DDFF9BC3FBF}"/>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19" name="object 11">
            <a:extLst>
              <a:ext uri="{FF2B5EF4-FFF2-40B4-BE49-F238E27FC236}">
                <a16:creationId xmlns:a16="http://schemas.microsoft.com/office/drawing/2014/main" id="{730AFE32-9D5F-FE65-F24E-3D4A6B2780B3}"/>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20" name="object 12">
            <a:extLst>
              <a:ext uri="{FF2B5EF4-FFF2-40B4-BE49-F238E27FC236}">
                <a16:creationId xmlns:a16="http://schemas.microsoft.com/office/drawing/2014/main" id="{54CDB006-83F0-4AC5-9CAF-701C29704EAF}"/>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21" name="object 13">
            <a:extLst>
              <a:ext uri="{FF2B5EF4-FFF2-40B4-BE49-F238E27FC236}">
                <a16:creationId xmlns:a16="http://schemas.microsoft.com/office/drawing/2014/main" id="{F7292738-6526-A388-9ED1-AE7920F06F57}"/>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9" name="object 14">
            <a:extLst>
              <a:ext uri="{FF2B5EF4-FFF2-40B4-BE49-F238E27FC236}">
                <a16:creationId xmlns:a16="http://schemas.microsoft.com/office/drawing/2014/main" id="{AD670E3D-DB24-159D-07C5-6D1BF09459BE}"/>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10" name="ZoneTexte 9">
            <a:extLst>
              <a:ext uri="{FF2B5EF4-FFF2-40B4-BE49-F238E27FC236}">
                <a16:creationId xmlns:a16="http://schemas.microsoft.com/office/drawing/2014/main" id="{968C29F5-B9B3-C2A6-4F88-FBBFA46237EE}"/>
              </a:ext>
            </a:extLst>
          </p:cNvPr>
          <p:cNvSpPr txBox="1"/>
          <p:nvPr/>
        </p:nvSpPr>
        <p:spPr>
          <a:xfrm>
            <a:off x="431032" y="2012603"/>
            <a:ext cx="1002128" cy="538609"/>
          </a:xfrm>
          <a:prstGeom prst="rect">
            <a:avLst/>
          </a:prstGeom>
          <a:noFill/>
        </p:spPr>
        <p:txBody>
          <a:bodyPr wrap="square">
            <a:spAutoFit/>
          </a:bodyPr>
          <a:lstStyle/>
          <a:p>
            <a:pPr algn="ctr"/>
            <a:r>
              <a:rPr lang="en-US" sz="2900" b="1" spc="-15" dirty="0">
                <a:solidFill>
                  <a:srgbClr val="FFFFFF"/>
                </a:solidFill>
                <a:latin typeface="Trebuchet MS"/>
              </a:rPr>
              <a:t>20</a:t>
            </a:r>
            <a:endParaRPr lang="fr-FR" sz="2900" b="1" spc="-15" dirty="0">
              <a:solidFill>
                <a:srgbClr val="FFFFFF"/>
              </a:solidFill>
              <a:latin typeface="Trebuchet MS"/>
            </a:endParaRPr>
          </a:p>
        </p:txBody>
      </p:sp>
    </p:spTree>
    <p:extLst>
      <p:ext uri="{BB962C8B-B14F-4D97-AF65-F5344CB8AC3E}">
        <p14:creationId xmlns:p14="http://schemas.microsoft.com/office/powerpoint/2010/main" val="16023337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7" grpId="0" animBg="1"/>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lang="en-US"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443070"/>
          </a:xfrm>
          <a:prstGeom prst="rect">
            <a:avLst/>
          </a:prstGeom>
        </p:spPr>
        <p:txBody>
          <a:bodyPr vert="horz" wrap="square" lIns="0" tIns="12065" rIns="0" bIns="0" rtlCol="0">
            <a:spAutoFit/>
          </a:bodyPr>
          <a:lstStyle/>
          <a:p>
            <a:pPr marL="12700">
              <a:lnSpc>
                <a:spcPct val="100000"/>
              </a:lnSpc>
              <a:spcBef>
                <a:spcPts val="95"/>
              </a:spcBef>
            </a:pPr>
            <a:r>
              <a:rPr lang="fr-FR" sz="2800" spc="-60" dirty="0"/>
              <a:t>III.2- </a:t>
            </a:r>
            <a:r>
              <a:rPr lang="fr-FR" sz="2800" spc="-60" dirty="0">
                <a:sym typeface="Manrope"/>
              </a:rPr>
              <a:t>Configuration du fichier </a:t>
            </a:r>
            <a:r>
              <a:rPr lang="fr-FR" sz="2800" dirty="0">
                <a:latin typeface="Tahoma" panose="020B0604030504040204" pitchFamily="34" charset="0"/>
                <a:ea typeface="Tahoma" panose="020B0604030504040204" pitchFamily="34" charset="0"/>
                <a:cs typeface="Tahoma" panose="020B0604030504040204" pitchFamily="34" charset="0"/>
              </a:rPr>
              <a:t>" </a:t>
            </a:r>
            <a:r>
              <a:rPr lang="fr-FR" sz="2800" spc="-60" dirty="0">
                <a:sym typeface="Manrope"/>
              </a:rPr>
              <a:t>POM.XML</a:t>
            </a:r>
            <a:r>
              <a:rPr lang="fr-FR" sz="2800" dirty="0">
                <a:latin typeface="Tahoma" panose="020B0604030504040204" pitchFamily="34" charset="0"/>
                <a:ea typeface="Tahoma" panose="020B0604030504040204" pitchFamily="34" charset="0"/>
                <a:cs typeface="Tahoma" panose="020B0604030504040204" pitchFamily="34" charset="0"/>
              </a:rPr>
              <a:t>"</a:t>
            </a:r>
            <a:endParaRPr sz="2800" spc="-60" dirty="0"/>
          </a:p>
        </p:txBody>
      </p:sp>
      <p:sp>
        <p:nvSpPr>
          <p:cNvPr id="30" name="Rectangle : coins arrondis 29">
            <a:extLst>
              <a:ext uri="{FF2B5EF4-FFF2-40B4-BE49-F238E27FC236}">
                <a16:creationId xmlns:a16="http://schemas.microsoft.com/office/drawing/2014/main" id="{D46A56A8-DCEE-5E25-AB9F-39614B198812}"/>
              </a:ext>
            </a:extLst>
          </p:cNvPr>
          <p:cNvSpPr/>
          <p:nvPr/>
        </p:nvSpPr>
        <p:spPr>
          <a:xfrm>
            <a:off x="8676277" y="8724900"/>
            <a:ext cx="5083563"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2000" dirty="0">
              <a:latin typeface="Tahoma" panose="020B0604030504040204" pitchFamily="34" charset="0"/>
              <a:ea typeface="Tahoma" panose="020B0604030504040204" pitchFamily="34" charset="0"/>
              <a:cs typeface="Tahoma" panose="020B0604030504040204" pitchFamily="34" charset="0"/>
            </a:endParaRPr>
          </a:p>
          <a:p>
            <a:pPr algn="ctr"/>
            <a:r>
              <a:rPr lang="fr-FR" sz="2000" dirty="0">
                <a:latin typeface="Tahoma" panose="020B0604030504040204" pitchFamily="34" charset="0"/>
                <a:ea typeface="Tahoma" panose="020B0604030504040204" pitchFamily="34" charset="0"/>
                <a:cs typeface="Tahoma" panose="020B0604030504040204" pitchFamily="34" charset="0"/>
              </a:rPr>
              <a:t>Choisir une version </a:t>
            </a:r>
            <a:endParaRPr lang="fr-FR" sz="2000" dirty="0"/>
          </a:p>
          <a:p>
            <a:pPr algn="ctr"/>
            <a:endParaRPr lang="fr-FR" sz="2000" dirty="0"/>
          </a:p>
        </p:txBody>
      </p:sp>
      <p:sp>
        <p:nvSpPr>
          <p:cNvPr id="44" name="ZoneTexte 43">
            <a:extLst>
              <a:ext uri="{FF2B5EF4-FFF2-40B4-BE49-F238E27FC236}">
                <a16:creationId xmlns:a16="http://schemas.microsoft.com/office/drawing/2014/main" id="{A1A14A25-255E-2445-2C31-18B10FB2DF7E}"/>
              </a:ext>
            </a:extLst>
          </p:cNvPr>
          <p:cNvSpPr txBox="1"/>
          <p:nvPr/>
        </p:nvSpPr>
        <p:spPr>
          <a:xfrm>
            <a:off x="6172200" y="540195"/>
            <a:ext cx="6120942" cy="523220"/>
          </a:xfrm>
          <a:prstGeom prst="rect">
            <a:avLst/>
          </a:prstGeom>
          <a:noFill/>
        </p:spPr>
        <p:txBody>
          <a:bodyPr wrap="square">
            <a:spAutoFit/>
          </a:bodyPr>
          <a:lstStyle/>
          <a:p>
            <a:r>
              <a:rPr lang="en" sz="2800" b="1" dirty="0">
                <a:solidFill>
                  <a:schemeClr val="bg1"/>
                </a:solidFill>
                <a:latin typeface="Manrope"/>
                <a:sym typeface="Manrope"/>
              </a:rPr>
              <a:t>III- INSTALLATION &amp; CONFIGURATION</a:t>
            </a:r>
            <a:endParaRPr lang="fr-FR" sz="2800" dirty="0">
              <a:solidFill>
                <a:schemeClr val="bg1"/>
              </a:solidFill>
            </a:endParaRPr>
          </a:p>
        </p:txBody>
      </p:sp>
      <p:sp>
        <p:nvSpPr>
          <p:cNvPr id="8" name="Rectangle : coins arrondis 7">
            <a:extLst>
              <a:ext uri="{FF2B5EF4-FFF2-40B4-BE49-F238E27FC236}">
                <a16:creationId xmlns:a16="http://schemas.microsoft.com/office/drawing/2014/main" id="{A498605C-3D5F-1924-9D2B-4212AD9BF5FB}"/>
              </a:ext>
            </a:extLst>
          </p:cNvPr>
          <p:cNvSpPr/>
          <p:nvPr/>
        </p:nvSpPr>
        <p:spPr>
          <a:xfrm>
            <a:off x="3315442" y="2857500"/>
            <a:ext cx="4990358"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endParaRPr lang="fr-FR" sz="2000" dirty="0">
              <a:latin typeface="Tahoma" panose="020B0604030504040204" pitchFamily="34" charset="0"/>
              <a:ea typeface="Tahoma" panose="020B0604030504040204" pitchFamily="34" charset="0"/>
              <a:cs typeface="Tahoma" panose="020B0604030504040204" pitchFamily="34" charset="0"/>
            </a:endParaRPr>
          </a:p>
          <a:p>
            <a:r>
              <a:rPr lang="fr-FR" sz="2000" dirty="0">
                <a:latin typeface="Tahoma" panose="020B0604030504040204" pitchFamily="34" charset="0"/>
                <a:ea typeface="Tahoma" panose="020B0604030504040204" pitchFamily="34" charset="0"/>
                <a:cs typeface="Tahoma" panose="020B0604030504040204" pitchFamily="34" charset="0"/>
              </a:rPr>
              <a:t> </a:t>
            </a:r>
          </a:p>
          <a:p>
            <a:r>
              <a:rPr lang="fr-FR" sz="2000" dirty="0">
                <a:latin typeface="Tahoma" panose="020B0604030504040204" pitchFamily="34" charset="0"/>
                <a:ea typeface="Tahoma" panose="020B0604030504040204" pitchFamily="34" charset="0"/>
                <a:cs typeface="Tahoma" panose="020B0604030504040204" pitchFamily="34" charset="0"/>
              </a:rPr>
              <a:t>      Choisir </a:t>
            </a:r>
            <a:r>
              <a:rPr lang="fr-FR" sz="2000" b="1" dirty="0">
                <a:latin typeface="Tahoma" panose="020B0604030504040204" pitchFamily="34" charset="0"/>
                <a:ea typeface="Tahoma" panose="020B0604030504040204" pitchFamily="34" charset="0"/>
                <a:cs typeface="Tahoma" panose="020B0604030504040204" pitchFamily="34" charset="0"/>
              </a:rPr>
              <a:t>Hibernate</a:t>
            </a:r>
            <a:r>
              <a:rPr lang="fr-FR" sz="2000" dirty="0">
                <a:latin typeface="Tahoma" panose="020B0604030504040204" pitchFamily="34" charset="0"/>
                <a:ea typeface="Tahoma" panose="020B0604030504040204" pitchFamily="34" charset="0"/>
                <a:cs typeface="Tahoma" panose="020B0604030504040204" pitchFamily="34" charset="0"/>
              </a:rPr>
              <a:t> </a:t>
            </a:r>
            <a:r>
              <a:rPr lang="fr-FR" sz="2000" b="1" dirty="0" err="1">
                <a:latin typeface="Tahoma" panose="020B0604030504040204" pitchFamily="34" charset="0"/>
                <a:ea typeface="Tahoma" panose="020B0604030504040204" pitchFamily="34" charset="0"/>
                <a:cs typeface="Tahoma" panose="020B0604030504040204" pitchFamily="34" charset="0"/>
              </a:rPr>
              <a:t>Core</a:t>
            </a:r>
            <a:r>
              <a:rPr lang="fr-FR" sz="2000" dirty="0">
                <a:latin typeface="Tahoma" panose="020B0604030504040204" pitchFamily="34" charset="0"/>
                <a:ea typeface="Tahoma" panose="020B0604030504040204" pitchFamily="34" charset="0"/>
                <a:cs typeface="Tahoma" panose="020B0604030504040204" pitchFamily="34" charset="0"/>
              </a:rPr>
              <a:t> </a:t>
            </a:r>
            <a:r>
              <a:rPr lang="fr-FR" sz="2000" b="1" dirty="0">
                <a:latin typeface="Tahoma" panose="020B0604030504040204" pitchFamily="34" charset="0"/>
                <a:ea typeface="Tahoma" panose="020B0604030504040204" pitchFamily="34" charset="0"/>
                <a:cs typeface="Tahoma" panose="020B0604030504040204" pitchFamily="34" charset="0"/>
              </a:rPr>
              <a:t>Relocation</a:t>
            </a:r>
            <a:r>
              <a:rPr lang="fr-FR" sz="2000" dirty="0">
                <a:latin typeface="Tahoma" panose="020B0604030504040204" pitchFamily="34" charset="0"/>
                <a:ea typeface="Tahoma" panose="020B0604030504040204" pitchFamily="34" charset="0"/>
                <a:cs typeface="Tahoma" panose="020B0604030504040204" pitchFamily="34" charset="0"/>
              </a:rPr>
              <a:t> </a:t>
            </a:r>
          </a:p>
          <a:p>
            <a:pPr marL="285750" indent="-285750">
              <a:buFont typeface="Arial" panose="020B0604020202020204" pitchFamily="34" charset="0"/>
              <a:buChar char="•"/>
            </a:pPr>
            <a:endParaRPr lang="fr-FR" sz="2000" dirty="0"/>
          </a:p>
          <a:p>
            <a:pPr algn="ctr"/>
            <a:endParaRPr lang="fr-FR" sz="2000" dirty="0"/>
          </a:p>
        </p:txBody>
      </p:sp>
      <p:sp>
        <p:nvSpPr>
          <p:cNvPr id="15" name="Ellipse 14">
            <a:extLst>
              <a:ext uri="{FF2B5EF4-FFF2-40B4-BE49-F238E27FC236}">
                <a16:creationId xmlns:a16="http://schemas.microsoft.com/office/drawing/2014/main" id="{D2512332-CA31-19C8-72D6-F787F2CFA5FA}"/>
              </a:ext>
            </a:extLst>
          </p:cNvPr>
          <p:cNvSpPr/>
          <p:nvPr/>
        </p:nvSpPr>
        <p:spPr>
          <a:xfrm>
            <a:off x="2907867" y="3112053"/>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7</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pic>
        <p:nvPicPr>
          <p:cNvPr id="25" name="Image 24">
            <a:extLst>
              <a:ext uri="{FF2B5EF4-FFF2-40B4-BE49-F238E27FC236}">
                <a16:creationId xmlns:a16="http://schemas.microsoft.com/office/drawing/2014/main" id="{77D9A1F8-3D77-9B7A-6A60-B98167DF9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883" y="4076700"/>
            <a:ext cx="8515788" cy="4464279"/>
          </a:xfrm>
          <a:prstGeom prst="rect">
            <a:avLst/>
          </a:prstGeom>
        </p:spPr>
      </p:pic>
      <p:cxnSp>
        <p:nvCxnSpPr>
          <p:cNvPr id="27" name="Connecteur droit avec flèche 26">
            <a:extLst>
              <a:ext uri="{FF2B5EF4-FFF2-40B4-BE49-F238E27FC236}">
                <a16:creationId xmlns:a16="http://schemas.microsoft.com/office/drawing/2014/main" id="{4EF01C43-C32F-EEA5-EB00-2F8ECBB6F05F}"/>
              </a:ext>
            </a:extLst>
          </p:cNvPr>
          <p:cNvCxnSpPr>
            <a:cxnSpLocks/>
            <a:stCxn id="15" idx="3"/>
          </p:cNvCxnSpPr>
          <p:nvPr/>
        </p:nvCxnSpPr>
        <p:spPr>
          <a:xfrm flipH="1">
            <a:off x="2299992" y="3640613"/>
            <a:ext cx="696066" cy="9125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5" name="Ellipse 34">
            <a:extLst>
              <a:ext uri="{FF2B5EF4-FFF2-40B4-BE49-F238E27FC236}">
                <a16:creationId xmlns:a16="http://schemas.microsoft.com/office/drawing/2014/main" id="{7EB0AF53-E208-1A7E-594B-13FC97D23464}"/>
              </a:ext>
            </a:extLst>
          </p:cNvPr>
          <p:cNvSpPr/>
          <p:nvPr/>
        </p:nvSpPr>
        <p:spPr>
          <a:xfrm>
            <a:off x="8364289" y="8895647"/>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8</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cxnSp>
        <p:nvCxnSpPr>
          <p:cNvPr id="40" name="Connecteur droit avec flèche 39">
            <a:extLst>
              <a:ext uri="{FF2B5EF4-FFF2-40B4-BE49-F238E27FC236}">
                <a16:creationId xmlns:a16="http://schemas.microsoft.com/office/drawing/2014/main" id="{3A17AD8B-8D21-79B0-125D-CBAC73F293C2}"/>
              </a:ext>
            </a:extLst>
          </p:cNvPr>
          <p:cNvCxnSpPr/>
          <p:nvPr/>
        </p:nvCxnSpPr>
        <p:spPr>
          <a:xfrm flipH="1" flipV="1">
            <a:off x="1994406" y="7995991"/>
            <a:ext cx="6387594" cy="11430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43" name="Rectangle : coins arrondis 42">
            <a:extLst>
              <a:ext uri="{FF2B5EF4-FFF2-40B4-BE49-F238E27FC236}">
                <a16:creationId xmlns:a16="http://schemas.microsoft.com/office/drawing/2014/main" id="{26C59EFD-B8D5-BB11-8AE9-849E6897BC45}"/>
              </a:ext>
            </a:extLst>
          </p:cNvPr>
          <p:cNvSpPr/>
          <p:nvPr/>
        </p:nvSpPr>
        <p:spPr>
          <a:xfrm>
            <a:off x="13147969" y="2751281"/>
            <a:ext cx="4990358"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000" dirty="0">
                <a:latin typeface="Tahoma" panose="020B0604030504040204" pitchFamily="34" charset="0"/>
                <a:ea typeface="Tahoma" panose="020B0604030504040204" pitchFamily="34" charset="0"/>
                <a:cs typeface="Tahoma" panose="020B0604030504040204" pitchFamily="34" charset="0"/>
              </a:rPr>
              <a:t>Copier le code XML et le coller dans le fichier </a:t>
            </a:r>
            <a:endParaRPr lang="fr-FR" sz="2000" dirty="0"/>
          </a:p>
        </p:txBody>
      </p:sp>
      <p:sp>
        <p:nvSpPr>
          <p:cNvPr id="45" name="Ellipse 44">
            <a:extLst>
              <a:ext uri="{FF2B5EF4-FFF2-40B4-BE49-F238E27FC236}">
                <a16:creationId xmlns:a16="http://schemas.microsoft.com/office/drawing/2014/main" id="{7356D77F-0644-05A8-BF72-F6AA38F949E4}"/>
              </a:ext>
            </a:extLst>
          </p:cNvPr>
          <p:cNvSpPr/>
          <p:nvPr/>
        </p:nvSpPr>
        <p:spPr>
          <a:xfrm>
            <a:off x="12740394" y="3005834"/>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2000" b="1" dirty="0">
                <a:latin typeface="Tahoma" panose="020B0604030504040204" pitchFamily="34" charset="0"/>
                <a:ea typeface="Tahoma" panose="020B0604030504040204" pitchFamily="34" charset="0"/>
                <a:cs typeface="Tahoma" panose="020B0604030504040204" pitchFamily="34" charset="0"/>
              </a:rPr>
              <a:t>9</a:t>
            </a:r>
          </a:p>
        </p:txBody>
      </p:sp>
      <p:pic>
        <p:nvPicPr>
          <p:cNvPr id="51" name="Image 50">
            <a:extLst>
              <a:ext uri="{FF2B5EF4-FFF2-40B4-BE49-F238E27FC236}">
                <a16:creationId xmlns:a16="http://schemas.microsoft.com/office/drawing/2014/main" id="{3D006F95-9979-9088-85B9-4B55765DD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384" y="3988428"/>
            <a:ext cx="4197566" cy="1314518"/>
          </a:xfrm>
          <a:prstGeom prst="rect">
            <a:avLst/>
          </a:prstGeom>
        </p:spPr>
      </p:pic>
      <p:cxnSp>
        <p:nvCxnSpPr>
          <p:cNvPr id="56" name="Connecteur droit avec flèche 55">
            <a:extLst>
              <a:ext uri="{FF2B5EF4-FFF2-40B4-BE49-F238E27FC236}">
                <a16:creationId xmlns:a16="http://schemas.microsoft.com/office/drawing/2014/main" id="{7AE99963-92E4-A53C-ED6A-A193F0A5BDAA}"/>
              </a:ext>
            </a:extLst>
          </p:cNvPr>
          <p:cNvCxnSpPr/>
          <p:nvPr/>
        </p:nvCxnSpPr>
        <p:spPr>
          <a:xfrm flipH="1">
            <a:off x="12430548" y="3467100"/>
            <a:ext cx="447252" cy="75642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 name="object 9">
            <a:extLst>
              <a:ext uri="{FF2B5EF4-FFF2-40B4-BE49-F238E27FC236}">
                <a16:creationId xmlns:a16="http://schemas.microsoft.com/office/drawing/2014/main" id="{DE5A4DB7-38FA-44FE-2D5D-6DEBA2DA264D}"/>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7" name="object 10">
            <a:extLst>
              <a:ext uri="{FF2B5EF4-FFF2-40B4-BE49-F238E27FC236}">
                <a16:creationId xmlns:a16="http://schemas.microsoft.com/office/drawing/2014/main" id="{D7CE2E26-6E47-08CA-E124-1B6C429DCC7F}"/>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16" name="object 11">
            <a:extLst>
              <a:ext uri="{FF2B5EF4-FFF2-40B4-BE49-F238E27FC236}">
                <a16:creationId xmlns:a16="http://schemas.microsoft.com/office/drawing/2014/main" id="{3B83EDD4-A514-0A5B-F0CA-7A53F796152E}"/>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17" name="object 12">
            <a:extLst>
              <a:ext uri="{FF2B5EF4-FFF2-40B4-BE49-F238E27FC236}">
                <a16:creationId xmlns:a16="http://schemas.microsoft.com/office/drawing/2014/main" id="{7553768B-63D5-87C0-0BA4-E56F7EB30EFC}"/>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18" name="object 13">
            <a:extLst>
              <a:ext uri="{FF2B5EF4-FFF2-40B4-BE49-F238E27FC236}">
                <a16:creationId xmlns:a16="http://schemas.microsoft.com/office/drawing/2014/main" id="{D01D802B-51F9-522A-961D-FE3299E87AD0}"/>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9" name="object 14">
            <a:extLst>
              <a:ext uri="{FF2B5EF4-FFF2-40B4-BE49-F238E27FC236}">
                <a16:creationId xmlns:a16="http://schemas.microsoft.com/office/drawing/2014/main" id="{98F45CAE-F34C-C415-39E3-ACC9FA259CBE}"/>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10" name="ZoneTexte 9">
            <a:extLst>
              <a:ext uri="{FF2B5EF4-FFF2-40B4-BE49-F238E27FC236}">
                <a16:creationId xmlns:a16="http://schemas.microsoft.com/office/drawing/2014/main" id="{1B67FB99-50B7-E6F3-98AD-23BF23310E21}"/>
              </a:ext>
            </a:extLst>
          </p:cNvPr>
          <p:cNvSpPr txBox="1"/>
          <p:nvPr/>
        </p:nvSpPr>
        <p:spPr>
          <a:xfrm>
            <a:off x="431032" y="2012603"/>
            <a:ext cx="1002128" cy="538609"/>
          </a:xfrm>
          <a:prstGeom prst="rect">
            <a:avLst/>
          </a:prstGeom>
          <a:noFill/>
        </p:spPr>
        <p:txBody>
          <a:bodyPr wrap="square">
            <a:spAutoFit/>
          </a:bodyPr>
          <a:lstStyle/>
          <a:p>
            <a:pPr algn="ctr"/>
            <a:r>
              <a:rPr lang="en-US" sz="2900" b="1" spc="-15" dirty="0">
                <a:solidFill>
                  <a:srgbClr val="FFFFFF"/>
                </a:solidFill>
                <a:latin typeface="Trebuchet MS"/>
              </a:rPr>
              <a:t>21</a:t>
            </a:r>
            <a:endParaRPr lang="fr-FR" sz="2900" b="1" spc="-15" dirty="0">
              <a:solidFill>
                <a:srgbClr val="FFFFFF"/>
              </a:solidFill>
              <a:latin typeface="Trebuchet MS"/>
            </a:endParaRPr>
          </a:p>
        </p:txBody>
      </p:sp>
    </p:spTree>
    <p:extLst>
      <p:ext uri="{BB962C8B-B14F-4D97-AF65-F5344CB8AC3E}">
        <p14:creationId xmlns:p14="http://schemas.microsoft.com/office/powerpoint/2010/main" val="3266194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10"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 grpId="0" animBg="1"/>
      <p:bldP spid="15" grpId="0" animBg="1"/>
      <p:bldP spid="35" grpId="0" animBg="1"/>
      <p:bldP spid="43" grpId="0" animBg="1"/>
      <p:bldP spid="4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lang="en-US"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443070"/>
          </a:xfrm>
          <a:prstGeom prst="rect">
            <a:avLst/>
          </a:prstGeom>
        </p:spPr>
        <p:txBody>
          <a:bodyPr vert="horz" wrap="square" lIns="0" tIns="12065" rIns="0" bIns="0" rtlCol="0">
            <a:spAutoFit/>
          </a:bodyPr>
          <a:lstStyle/>
          <a:p>
            <a:pPr marL="12700">
              <a:lnSpc>
                <a:spcPct val="100000"/>
              </a:lnSpc>
              <a:spcBef>
                <a:spcPts val="95"/>
              </a:spcBef>
            </a:pPr>
            <a:r>
              <a:rPr lang="fr-FR" sz="2800" spc="-60" dirty="0"/>
              <a:t>III.2- </a:t>
            </a:r>
            <a:r>
              <a:rPr lang="fr-FR" sz="2800" spc="-60" dirty="0">
                <a:sym typeface="Manrope"/>
              </a:rPr>
              <a:t>Configuration du fichier </a:t>
            </a:r>
            <a:r>
              <a:rPr lang="fr-FR" sz="2800" dirty="0">
                <a:latin typeface="Tahoma" panose="020B0604030504040204" pitchFamily="34" charset="0"/>
                <a:ea typeface="Tahoma" panose="020B0604030504040204" pitchFamily="34" charset="0"/>
                <a:cs typeface="Tahoma" panose="020B0604030504040204" pitchFamily="34" charset="0"/>
              </a:rPr>
              <a:t>" </a:t>
            </a:r>
            <a:r>
              <a:rPr lang="fr-FR" sz="2800" spc="-60" dirty="0">
                <a:sym typeface="Manrope"/>
              </a:rPr>
              <a:t>POM.XML</a:t>
            </a:r>
            <a:r>
              <a:rPr lang="fr-FR" sz="2800" dirty="0">
                <a:latin typeface="Tahoma" panose="020B0604030504040204" pitchFamily="34" charset="0"/>
                <a:ea typeface="Tahoma" panose="020B0604030504040204" pitchFamily="34" charset="0"/>
                <a:cs typeface="Tahoma" panose="020B0604030504040204" pitchFamily="34" charset="0"/>
              </a:rPr>
              <a:t>"</a:t>
            </a:r>
            <a:endParaRPr sz="2800" spc="-60" dirty="0"/>
          </a:p>
        </p:txBody>
      </p:sp>
      <p:sp>
        <p:nvSpPr>
          <p:cNvPr id="69" name="ZoneTexte 68">
            <a:extLst>
              <a:ext uri="{FF2B5EF4-FFF2-40B4-BE49-F238E27FC236}">
                <a16:creationId xmlns:a16="http://schemas.microsoft.com/office/drawing/2014/main" id="{EBF7B93F-A9BA-42D5-939C-F8526E4139EC}"/>
              </a:ext>
            </a:extLst>
          </p:cNvPr>
          <p:cNvSpPr txBox="1"/>
          <p:nvPr/>
        </p:nvSpPr>
        <p:spPr>
          <a:xfrm>
            <a:off x="6172200" y="540195"/>
            <a:ext cx="6120942" cy="523220"/>
          </a:xfrm>
          <a:prstGeom prst="rect">
            <a:avLst/>
          </a:prstGeom>
          <a:noFill/>
        </p:spPr>
        <p:txBody>
          <a:bodyPr wrap="square">
            <a:spAutoFit/>
          </a:bodyPr>
          <a:lstStyle/>
          <a:p>
            <a:r>
              <a:rPr lang="en" sz="2800" b="1" dirty="0">
                <a:solidFill>
                  <a:schemeClr val="bg1"/>
                </a:solidFill>
                <a:latin typeface="Manrope"/>
                <a:sym typeface="Manrope"/>
              </a:rPr>
              <a:t>III- INSTALLATION &amp; CONFIGURATION</a:t>
            </a:r>
            <a:endParaRPr lang="fr-FR" sz="2800" dirty="0">
              <a:solidFill>
                <a:schemeClr val="bg1"/>
              </a:solidFill>
            </a:endParaRPr>
          </a:p>
        </p:txBody>
      </p:sp>
      <p:sp>
        <p:nvSpPr>
          <p:cNvPr id="5" name="Rectangle : coins arrondis 4">
            <a:extLst>
              <a:ext uri="{FF2B5EF4-FFF2-40B4-BE49-F238E27FC236}">
                <a16:creationId xmlns:a16="http://schemas.microsoft.com/office/drawing/2014/main" id="{63093C0E-B770-C62A-B2BB-BE11FDE9DF5E}"/>
              </a:ext>
            </a:extLst>
          </p:cNvPr>
          <p:cNvSpPr/>
          <p:nvPr/>
        </p:nvSpPr>
        <p:spPr>
          <a:xfrm>
            <a:off x="5508258" y="2784368"/>
            <a:ext cx="5007342"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fr-FR" sz="2000" dirty="0">
                <a:latin typeface="Tahoma" panose="020B0604030504040204" pitchFamily="34" charset="0"/>
                <a:ea typeface="Tahoma" panose="020B0604030504040204" pitchFamily="34" charset="0"/>
                <a:cs typeface="Tahoma" panose="020B0604030504040204" pitchFamily="34" charset="0"/>
              </a:rPr>
              <a:t>Voila le fichier </a:t>
            </a:r>
            <a:r>
              <a:rPr lang="fr-FR" sz="2000" b="1" dirty="0">
                <a:latin typeface="Tahoma" panose="020B0604030504040204" pitchFamily="34" charset="0"/>
                <a:ea typeface="Tahoma" panose="020B0604030504040204" pitchFamily="34" charset="0"/>
                <a:cs typeface="Tahoma" panose="020B0604030504040204" pitchFamily="34" charset="0"/>
              </a:rPr>
              <a:t>POM.XML</a:t>
            </a:r>
            <a:endParaRPr lang="fr-FR" sz="2000" b="1" dirty="0"/>
          </a:p>
        </p:txBody>
      </p:sp>
      <p:sp>
        <p:nvSpPr>
          <p:cNvPr id="7" name="Ellipse 6">
            <a:extLst>
              <a:ext uri="{FF2B5EF4-FFF2-40B4-BE49-F238E27FC236}">
                <a16:creationId xmlns:a16="http://schemas.microsoft.com/office/drawing/2014/main" id="{6223A10A-12EE-B439-F392-6EC46E64B9CC}"/>
              </a:ext>
            </a:extLst>
          </p:cNvPr>
          <p:cNvSpPr/>
          <p:nvPr/>
        </p:nvSpPr>
        <p:spPr>
          <a:xfrm>
            <a:off x="5110257" y="2933700"/>
            <a:ext cx="75714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10</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pic>
        <p:nvPicPr>
          <p:cNvPr id="18" name="Image 17">
            <a:extLst>
              <a:ext uri="{FF2B5EF4-FFF2-40B4-BE49-F238E27FC236}">
                <a16:creationId xmlns:a16="http://schemas.microsoft.com/office/drawing/2014/main" id="{32B89D80-9241-F4D5-8D27-7961C8FB3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4584813"/>
            <a:ext cx="6293173" cy="3181514"/>
          </a:xfrm>
          <a:prstGeom prst="rect">
            <a:avLst/>
          </a:prstGeom>
        </p:spPr>
      </p:pic>
      <p:cxnSp>
        <p:nvCxnSpPr>
          <p:cNvPr id="20" name="Connecteur droit avec flèche 19">
            <a:extLst>
              <a:ext uri="{FF2B5EF4-FFF2-40B4-BE49-F238E27FC236}">
                <a16:creationId xmlns:a16="http://schemas.microsoft.com/office/drawing/2014/main" id="{B6BEFD84-26FF-E50C-3204-283103914122}"/>
              </a:ext>
            </a:extLst>
          </p:cNvPr>
          <p:cNvCxnSpPr>
            <a:cxnSpLocks/>
            <a:stCxn id="7" idx="3"/>
          </p:cNvCxnSpPr>
          <p:nvPr/>
        </p:nvCxnSpPr>
        <p:spPr>
          <a:xfrm flipH="1">
            <a:off x="3555268" y="3462260"/>
            <a:ext cx="1665870" cy="121427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1" name="Rectangle : coins arrondis 20">
            <a:extLst>
              <a:ext uri="{FF2B5EF4-FFF2-40B4-BE49-F238E27FC236}">
                <a16:creationId xmlns:a16="http://schemas.microsoft.com/office/drawing/2014/main" id="{45819537-7594-2503-D08A-2A130E523334}"/>
              </a:ext>
            </a:extLst>
          </p:cNvPr>
          <p:cNvSpPr/>
          <p:nvPr/>
        </p:nvSpPr>
        <p:spPr>
          <a:xfrm>
            <a:off x="4198397" y="8621485"/>
            <a:ext cx="4969329" cy="75692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000" dirty="0">
                <a:latin typeface="Tahoma" panose="020B0604030504040204" pitchFamily="34" charset="0"/>
                <a:ea typeface="Tahoma" panose="020B0604030504040204" pitchFamily="34" charset="0"/>
                <a:cs typeface="Tahoma" panose="020B0604030504040204" pitchFamily="34" charset="0"/>
              </a:rPr>
              <a:t> Mettre </a:t>
            </a:r>
            <a:r>
              <a:rPr lang="ar-MA" sz="2000" dirty="0">
                <a:latin typeface="Tahoma" panose="020B0604030504040204" pitchFamily="34" charset="0"/>
                <a:ea typeface="Tahoma" panose="020B0604030504040204" pitchFamily="34" charset="0"/>
                <a:cs typeface="Tahoma" panose="020B0604030504040204" pitchFamily="34" charset="0"/>
              </a:rPr>
              <a:t>à</a:t>
            </a:r>
            <a:r>
              <a:rPr lang="en-US" sz="2000" dirty="0">
                <a:latin typeface="Tahoma" panose="020B0604030504040204" pitchFamily="34" charset="0"/>
                <a:ea typeface="Tahoma" panose="020B0604030504040204" pitchFamily="34" charset="0"/>
                <a:cs typeface="Tahoma" panose="020B0604030504040204" pitchFamily="34" charset="0"/>
              </a:rPr>
              <a:t> jour </a:t>
            </a:r>
            <a:r>
              <a:rPr lang="en-US" sz="2000" dirty="0" err="1">
                <a:latin typeface="Tahoma" panose="020B0604030504040204" pitchFamily="34" charset="0"/>
                <a:ea typeface="Tahoma" panose="020B0604030504040204" pitchFamily="34" charset="0"/>
                <a:cs typeface="Tahoma" panose="020B0604030504040204" pitchFamily="34" charset="0"/>
              </a:rPr>
              <a:t>votre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projet</a:t>
            </a:r>
            <a:endParaRPr lang="fr-FR" sz="2000" dirty="0"/>
          </a:p>
        </p:txBody>
      </p:sp>
      <p:sp>
        <p:nvSpPr>
          <p:cNvPr id="23" name="Ellipse 22">
            <a:extLst>
              <a:ext uri="{FF2B5EF4-FFF2-40B4-BE49-F238E27FC236}">
                <a16:creationId xmlns:a16="http://schemas.microsoft.com/office/drawing/2014/main" id="{1661E4C7-A7FC-FDCE-0C10-FEE73CD42668}"/>
              </a:ext>
            </a:extLst>
          </p:cNvPr>
          <p:cNvSpPr/>
          <p:nvPr/>
        </p:nvSpPr>
        <p:spPr>
          <a:xfrm>
            <a:off x="8770397" y="8662231"/>
            <a:ext cx="754603" cy="67226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11</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pic>
        <p:nvPicPr>
          <p:cNvPr id="26" name="Image 25">
            <a:extLst>
              <a:ext uri="{FF2B5EF4-FFF2-40B4-BE49-F238E27FC236}">
                <a16:creationId xmlns:a16="http://schemas.microsoft.com/office/drawing/2014/main" id="{1276E2A9-C54A-D286-D697-5523D09C5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2720" y="3559576"/>
            <a:ext cx="6523820" cy="5357966"/>
          </a:xfrm>
          <a:prstGeom prst="rect">
            <a:avLst/>
          </a:prstGeom>
        </p:spPr>
      </p:pic>
      <p:cxnSp>
        <p:nvCxnSpPr>
          <p:cNvPr id="32" name="Connecteur droit avec flèche 31">
            <a:extLst>
              <a:ext uri="{FF2B5EF4-FFF2-40B4-BE49-F238E27FC236}">
                <a16:creationId xmlns:a16="http://schemas.microsoft.com/office/drawing/2014/main" id="{8281D570-E763-8B6D-3531-CA5BCB5CAF77}"/>
              </a:ext>
            </a:extLst>
          </p:cNvPr>
          <p:cNvCxnSpPr/>
          <p:nvPr/>
        </p:nvCxnSpPr>
        <p:spPr>
          <a:xfrm flipV="1">
            <a:off x="9368901" y="7145533"/>
            <a:ext cx="4592028" cy="185283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8" name="object 9">
            <a:extLst>
              <a:ext uri="{FF2B5EF4-FFF2-40B4-BE49-F238E27FC236}">
                <a16:creationId xmlns:a16="http://schemas.microsoft.com/office/drawing/2014/main" id="{3D8FFEF9-BFD0-702A-FC03-7E306EE7EB7F}"/>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15" name="object 10">
            <a:extLst>
              <a:ext uri="{FF2B5EF4-FFF2-40B4-BE49-F238E27FC236}">
                <a16:creationId xmlns:a16="http://schemas.microsoft.com/office/drawing/2014/main" id="{A1F460EB-6449-E6E1-6916-1C9C775DB695}"/>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16" name="object 11">
            <a:extLst>
              <a:ext uri="{FF2B5EF4-FFF2-40B4-BE49-F238E27FC236}">
                <a16:creationId xmlns:a16="http://schemas.microsoft.com/office/drawing/2014/main" id="{3AD7A881-63F7-2D5B-1849-51E5D3AF2E57}"/>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17" name="object 12">
            <a:extLst>
              <a:ext uri="{FF2B5EF4-FFF2-40B4-BE49-F238E27FC236}">
                <a16:creationId xmlns:a16="http://schemas.microsoft.com/office/drawing/2014/main" id="{75091435-40E0-463A-0F35-201315BE3A74}"/>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19" name="object 13">
            <a:extLst>
              <a:ext uri="{FF2B5EF4-FFF2-40B4-BE49-F238E27FC236}">
                <a16:creationId xmlns:a16="http://schemas.microsoft.com/office/drawing/2014/main" id="{5A16D4ED-C79D-50CC-87B1-2F1DFF7EE9C3}"/>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9" name="object 14">
            <a:extLst>
              <a:ext uri="{FF2B5EF4-FFF2-40B4-BE49-F238E27FC236}">
                <a16:creationId xmlns:a16="http://schemas.microsoft.com/office/drawing/2014/main" id="{5D5FBA0B-BE32-2D63-E209-68FB062B7443}"/>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10" name="ZoneTexte 9">
            <a:extLst>
              <a:ext uri="{FF2B5EF4-FFF2-40B4-BE49-F238E27FC236}">
                <a16:creationId xmlns:a16="http://schemas.microsoft.com/office/drawing/2014/main" id="{993A84B8-ABB1-6D1C-4D1F-1A17F5ADC5DA}"/>
              </a:ext>
            </a:extLst>
          </p:cNvPr>
          <p:cNvSpPr txBox="1"/>
          <p:nvPr/>
        </p:nvSpPr>
        <p:spPr>
          <a:xfrm>
            <a:off x="437016" y="2012603"/>
            <a:ext cx="1002128" cy="538609"/>
          </a:xfrm>
          <a:prstGeom prst="rect">
            <a:avLst/>
          </a:prstGeom>
          <a:noFill/>
        </p:spPr>
        <p:txBody>
          <a:bodyPr wrap="square">
            <a:spAutoFit/>
          </a:bodyPr>
          <a:lstStyle/>
          <a:p>
            <a:pPr algn="ctr"/>
            <a:r>
              <a:rPr lang="en-US" sz="2900" b="1" spc="-15" dirty="0">
                <a:solidFill>
                  <a:srgbClr val="FFFFFF"/>
                </a:solidFill>
                <a:latin typeface="Trebuchet MS"/>
              </a:rPr>
              <a:t>22</a:t>
            </a:r>
            <a:endParaRPr lang="fr-FR" sz="2900" b="1" spc="-15" dirty="0">
              <a:solidFill>
                <a:srgbClr val="FFFFFF"/>
              </a:solidFill>
              <a:latin typeface="Trebuchet MS"/>
            </a:endParaRPr>
          </a:p>
        </p:txBody>
      </p:sp>
    </p:spTree>
    <p:extLst>
      <p:ext uri="{BB962C8B-B14F-4D97-AF65-F5344CB8AC3E}">
        <p14:creationId xmlns:p14="http://schemas.microsoft.com/office/powerpoint/2010/main" val="7074528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21"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lang="en-US"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443070"/>
          </a:xfrm>
          <a:prstGeom prst="rect">
            <a:avLst/>
          </a:prstGeom>
        </p:spPr>
        <p:txBody>
          <a:bodyPr vert="horz" wrap="square" lIns="0" tIns="12065" rIns="0" bIns="0" rtlCol="0">
            <a:spAutoFit/>
          </a:bodyPr>
          <a:lstStyle/>
          <a:p>
            <a:pPr marL="12700">
              <a:lnSpc>
                <a:spcPct val="100000"/>
              </a:lnSpc>
              <a:spcBef>
                <a:spcPts val="95"/>
              </a:spcBef>
            </a:pPr>
            <a:r>
              <a:rPr lang="fr-FR" sz="2800" spc="-60" dirty="0"/>
              <a:t>III.3- </a:t>
            </a:r>
            <a:r>
              <a:rPr lang="fr-FR" sz="2800" spc="-60" dirty="0">
                <a:sym typeface="Manrope"/>
              </a:rPr>
              <a:t>Cr</a:t>
            </a:r>
            <a:r>
              <a:rPr lang="ar-MA" sz="2800" spc="-60" dirty="0">
                <a:sym typeface="Manrope"/>
              </a:rPr>
              <a:t>é</a:t>
            </a:r>
            <a:r>
              <a:rPr lang="en-US" sz="2800" spc="-60" dirty="0" err="1">
                <a:sym typeface="Manrope"/>
              </a:rPr>
              <a:t>ation</a:t>
            </a:r>
            <a:r>
              <a:rPr lang="en-US" sz="2800" spc="-60" dirty="0">
                <a:sym typeface="Manrope"/>
              </a:rPr>
              <a:t>  et Configuration du </a:t>
            </a:r>
            <a:r>
              <a:rPr lang="en-US" sz="2800" spc="-60" dirty="0" err="1">
                <a:sym typeface="Manrope"/>
              </a:rPr>
              <a:t>fichier</a:t>
            </a:r>
            <a:r>
              <a:rPr lang="en-US" sz="2800" spc="-60" dirty="0">
                <a:sym typeface="Manrope"/>
              </a:rPr>
              <a:t> hibernate.cfg.xml</a:t>
            </a:r>
            <a:endParaRPr sz="2800" spc="-60" dirty="0"/>
          </a:p>
        </p:txBody>
      </p:sp>
      <p:sp>
        <p:nvSpPr>
          <p:cNvPr id="69" name="ZoneTexte 68">
            <a:extLst>
              <a:ext uri="{FF2B5EF4-FFF2-40B4-BE49-F238E27FC236}">
                <a16:creationId xmlns:a16="http://schemas.microsoft.com/office/drawing/2014/main" id="{EBF7B93F-A9BA-42D5-939C-F8526E4139EC}"/>
              </a:ext>
            </a:extLst>
          </p:cNvPr>
          <p:cNvSpPr txBox="1"/>
          <p:nvPr/>
        </p:nvSpPr>
        <p:spPr>
          <a:xfrm>
            <a:off x="6172200" y="540195"/>
            <a:ext cx="6120942" cy="523220"/>
          </a:xfrm>
          <a:prstGeom prst="rect">
            <a:avLst/>
          </a:prstGeom>
          <a:noFill/>
        </p:spPr>
        <p:txBody>
          <a:bodyPr wrap="square">
            <a:spAutoFit/>
          </a:bodyPr>
          <a:lstStyle/>
          <a:p>
            <a:r>
              <a:rPr lang="en" sz="2800" b="1" dirty="0">
                <a:solidFill>
                  <a:schemeClr val="bg1"/>
                </a:solidFill>
                <a:latin typeface="Manrope"/>
                <a:sym typeface="Manrope"/>
              </a:rPr>
              <a:t>III- INSTALLATION &amp; CONFIGURATION</a:t>
            </a:r>
            <a:endParaRPr lang="fr-FR" sz="2800" dirty="0">
              <a:solidFill>
                <a:schemeClr val="bg1"/>
              </a:solidFill>
            </a:endParaRPr>
          </a:p>
        </p:txBody>
      </p:sp>
      <p:sp>
        <p:nvSpPr>
          <p:cNvPr id="5" name="Rectangle : coins arrondis 4">
            <a:extLst>
              <a:ext uri="{FF2B5EF4-FFF2-40B4-BE49-F238E27FC236}">
                <a16:creationId xmlns:a16="http://schemas.microsoft.com/office/drawing/2014/main" id="{63093C0E-B770-C62A-B2BB-BE11FDE9DF5E}"/>
              </a:ext>
            </a:extLst>
          </p:cNvPr>
          <p:cNvSpPr/>
          <p:nvPr/>
        </p:nvSpPr>
        <p:spPr>
          <a:xfrm>
            <a:off x="8222095" y="2686554"/>
            <a:ext cx="5007342"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07000"/>
              </a:lnSpc>
              <a:spcAft>
                <a:spcPts val="800"/>
              </a:spcAft>
            </a:pPr>
            <a:r>
              <a:rPr lang="en-US" sz="2000" dirty="0">
                <a:solidFill>
                  <a:srgbClr val="000000"/>
                </a:solidFill>
                <a:latin typeface="Times New Roman" panose="02020603050405020304" pitchFamily="18" charset="0"/>
                <a:ea typeface="Tahoma" panose="020B0604030504040204" pitchFamily="34" charset="0"/>
                <a:cs typeface="Arial" panose="020B0604020202020204" pitchFamily="34" charset="0"/>
              </a:rPr>
              <a:t>Clicker sur </a:t>
            </a:r>
            <a:r>
              <a:rPr lang="en-US" sz="2000" b="1" dirty="0">
                <a:solidFill>
                  <a:srgbClr val="000000"/>
                </a:solidFill>
                <a:latin typeface="Times New Roman" panose="02020603050405020304" pitchFamily="18" charset="0"/>
                <a:ea typeface="Tahoma" panose="020B0604030504040204" pitchFamily="34" charset="0"/>
                <a:cs typeface="Arial" panose="020B0604020202020204" pitchFamily="34" charset="0"/>
              </a:rPr>
              <a:t>Help</a:t>
            </a:r>
            <a:r>
              <a:rPr lang="en-US" sz="2000" dirty="0">
                <a:solidFill>
                  <a:srgbClr val="000000"/>
                </a:solidFill>
                <a:latin typeface="Times New Roman" panose="02020603050405020304" pitchFamily="18" charset="0"/>
                <a:ea typeface="Tahoma" panose="020B0604030504040204" pitchFamily="34" charset="0"/>
                <a:cs typeface="Arial" panose="020B0604020202020204" pitchFamily="34" charset="0"/>
              </a:rPr>
              <a:t> + choisir </a:t>
            </a:r>
            <a:r>
              <a:rPr lang="en-US" sz="2000" b="1" dirty="0">
                <a:solidFill>
                  <a:srgbClr val="000000"/>
                </a:solidFill>
                <a:latin typeface="Times New Roman" panose="02020603050405020304" pitchFamily="18" charset="0"/>
                <a:ea typeface="Tahoma" panose="020B0604030504040204" pitchFamily="34" charset="0"/>
                <a:cs typeface="Arial" panose="020B0604020202020204" pitchFamily="34" charset="0"/>
              </a:rPr>
              <a:t>Marketplace</a:t>
            </a:r>
            <a:endParaRPr lang="en-US" sz="1600" b="1" kern="100" dirty="0">
              <a:latin typeface="Calibri" panose="020F0502020204030204" pitchFamily="34" charset="0"/>
              <a:ea typeface="Calibri" panose="020F0502020204030204" pitchFamily="34" charset="0"/>
              <a:cs typeface="Arial" panose="020B0604020202020204" pitchFamily="34" charset="0"/>
            </a:endParaRPr>
          </a:p>
        </p:txBody>
      </p:sp>
      <p:sp>
        <p:nvSpPr>
          <p:cNvPr id="7" name="Ellipse 6">
            <a:extLst>
              <a:ext uri="{FF2B5EF4-FFF2-40B4-BE49-F238E27FC236}">
                <a16:creationId xmlns:a16="http://schemas.microsoft.com/office/drawing/2014/main" id="{6223A10A-12EE-B439-F392-6EC46E64B9CC}"/>
              </a:ext>
            </a:extLst>
          </p:cNvPr>
          <p:cNvSpPr/>
          <p:nvPr/>
        </p:nvSpPr>
        <p:spPr>
          <a:xfrm>
            <a:off x="7824094" y="2835886"/>
            <a:ext cx="75714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1</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sp>
        <p:nvSpPr>
          <p:cNvPr id="8" name="object 9">
            <a:extLst>
              <a:ext uri="{FF2B5EF4-FFF2-40B4-BE49-F238E27FC236}">
                <a16:creationId xmlns:a16="http://schemas.microsoft.com/office/drawing/2014/main" id="{3D8FFEF9-BFD0-702A-FC03-7E306EE7EB7F}"/>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15" name="object 10">
            <a:extLst>
              <a:ext uri="{FF2B5EF4-FFF2-40B4-BE49-F238E27FC236}">
                <a16:creationId xmlns:a16="http://schemas.microsoft.com/office/drawing/2014/main" id="{A1F460EB-6449-E6E1-6916-1C9C775DB695}"/>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16" name="object 11">
            <a:extLst>
              <a:ext uri="{FF2B5EF4-FFF2-40B4-BE49-F238E27FC236}">
                <a16:creationId xmlns:a16="http://schemas.microsoft.com/office/drawing/2014/main" id="{3AD7A881-63F7-2D5B-1849-51E5D3AF2E57}"/>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17" name="object 12">
            <a:extLst>
              <a:ext uri="{FF2B5EF4-FFF2-40B4-BE49-F238E27FC236}">
                <a16:creationId xmlns:a16="http://schemas.microsoft.com/office/drawing/2014/main" id="{75091435-40E0-463A-0F35-201315BE3A74}"/>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19" name="object 13">
            <a:extLst>
              <a:ext uri="{FF2B5EF4-FFF2-40B4-BE49-F238E27FC236}">
                <a16:creationId xmlns:a16="http://schemas.microsoft.com/office/drawing/2014/main" id="{5A16D4ED-C79D-50CC-87B1-2F1DFF7EE9C3}"/>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9" name="object 14">
            <a:extLst>
              <a:ext uri="{FF2B5EF4-FFF2-40B4-BE49-F238E27FC236}">
                <a16:creationId xmlns:a16="http://schemas.microsoft.com/office/drawing/2014/main" id="{5D5FBA0B-BE32-2D63-E209-68FB062B7443}"/>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10" name="ZoneTexte 9">
            <a:extLst>
              <a:ext uri="{FF2B5EF4-FFF2-40B4-BE49-F238E27FC236}">
                <a16:creationId xmlns:a16="http://schemas.microsoft.com/office/drawing/2014/main" id="{993A84B8-ABB1-6D1C-4D1F-1A17F5ADC5DA}"/>
              </a:ext>
            </a:extLst>
          </p:cNvPr>
          <p:cNvSpPr txBox="1"/>
          <p:nvPr/>
        </p:nvSpPr>
        <p:spPr>
          <a:xfrm>
            <a:off x="437016" y="2012603"/>
            <a:ext cx="1002128" cy="538609"/>
          </a:xfrm>
          <a:prstGeom prst="rect">
            <a:avLst/>
          </a:prstGeom>
          <a:noFill/>
        </p:spPr>
        <p:txBody>
          <a:bodyPr wrap="square">
            <a:spAutoFit/>
          </a:bodyPr>
          <a:lstStyle/>
          <a:p>
            <a:pPr algn="ctr"/>
            <a:r>
              <a:rPr lang="en-US" sz="2900" b="1" spc="-15" dirty="0">
                <a:solidFill>
                  <a:srgbClr val="FFFFFF"/>
                </a:solidFill>
                <a:latin typeface="Trebuchet MS"/>
              </a:rPr>
              <a:t>23</a:t>
            </a:r>
            <a:endParaRPr lang="fr-FR" sz="2900" b="1" spc="-15" dirty="0">
              <a:solidFill>
                <a:srgbClr val="FFFFFF"/>
              </a:solidFill>
              <a:latin typeface="Trebuchet MS"/>
            </a:endParaRPr>
          </a:p>
        </p:txBody>
      </p:sp>
      <p:pic>
        <p:nvPicPr>
          <p:cNvPr id="12" name="Image 11">
            <a:extLst>
              <a:ext uri="{FF2B5EF4-FFF2-40B4-BE49-F238E27FC236}">
                <a16:creationId xmlns:a16="http://schemas.microsoft.com/office/drawing/2014/main" id="{BA545CCB-BF83-1F36-415D-8532B4810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77" y="2961966"/>
            <a:ext cx="6702013" cy="5347985"/>
          </a:xfrm>
          <a:prstGeom prst="rect">
            <a:avLst/>
          </a:prstGeom>
        </p:spPr>
      </p:pic>
      <p:cxnSp>
        <p:nvCxnSpPr>
          <p:cNvPr id="13" name="Connecteur droit avec flèche 12">
            <a:extLst>
              <a:ext uri="{FF2B5EF4-FFF2-40B4-BE49-F238E27FC236}">
                <a16:creationId xmlns:a16="http://schemas.microsoft.com/office/drawing/2014/main" id="{4FFDA480-BDA4-6F4E-E0E1-291144315D84}"/>
              </a:ext>
            </a:extLst>
          </p:cNvPr>
          <p:cNvCxnSpPr>
            <a:cxnSpLocks/>
          </p:cNvCxnSpPr>
          <p:nvPr/>
        </p:nvCxnSpPr>
        <p:spPr>
          <a:xfrm flipH="1" flipV="1">
            <a:off x="6695728" y="3068227"/>
            <a:ext cx="1128366" cy="14820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 name="Connecteur droit avec flèche 23">
            <a:extLst>
              <a:ext uri="{FF2B5EF4-FFF2-40B4-BE49-F238E27FC236}">
                <a16:creationId xmlns:a16="http://schemas.microsoft.com/office/drawing/2014/main" id="{59A9E4FC-1DC6-1BED-900B-0293BB831803}"/>
              </a:ext>
            </a:extLst>
          </p:cNvPr>
          <p:cNvCxnSpPr>
            <a:cxnSpLocks/>
            <a:stCxn id="7" idx="4"/>
          </p:cNvCxnSpPr>
          <p:nvPr/>
        </p:nvCxnSpPr>
        <p:spPr>
          <a:xfrm flipH="1">
            <a:off x="4994083" y="3455132"/>
            <a:ext cx="3208583" cy="37139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3" name="Image 32">
            <a:extLst>
              <a:ext uri="{FF2B5EF4-FFF2-40B4-BE49-F238E27FC236}">
                <a16:creationId xmlns:a16="http://schemas.microsoft.com/office/drawing/2014/main" id="{7920E6AA-5929-8099-EE5F-8B894A8D9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8973" y="3570098"/>
            <a:ext cx="6300710" cy="5475360"/>
          </a:xfrm>
          <a:prstGeom prst="rect">
            <a:avLst/>
          </a:prstGeom>
        </p:spPr>
      </p:pic>
      <p:sp>
        <p:nvSpPr>
          <p:cNvPr id="40" name="Rectangle : coins arrondis 39">
            <a:extLst>
              <a:ext uri="{FF2B5EF4-FFF2-40B4-BE49-F238E27FC236}">
                <a16:creationId xmlns:a16="http://schemas.microsoft.com/office/drawing/2014/main" id="{EC6F5840-30AE-7B03-8CB0-413693CF8A50}"/>
              </a:ext>
            </a:extLst>
          </p:cNvPr>
          <p:cNvSpPr/>
          <p:nvPr/>
        </p:nvSpPr>
        <p:spPr>
          <a:xfrm>
            <a:off x="2616988" y="8728787"/>
            <a:ext cx="5302876"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algn="ctr">
              <a:lnSpc>
                <a:spcPct val="107000"/>
              </a:lnSpc>
              <a:spcBef>
                <a:spcPts val="0"/>
              </a:spcBef>
              <a:spcAft>
                <a:spcPts val="800"/>
              </a:spcAft>
            </a:pPr>
            <a:r>
              <a:rPr lang="en-US" sz="2000" kern="1200" dirty="0" err="1">
                <a:solidFill>
                  <a:srgbClr val="000000"/>
                </a:solidFill>
                <a:effectLst/>
                <a:latin typeface="Times New Roman" panose="02020603050405020304" pitchFamily="18" charset="0"/>
                <a:ea typeface="Tahoma" panose="020B0604030504040204" pitchFamily="34" charset="0"/>
                <a:cs typeface="Arial" panose="020B0604020202020204" pitchFamily="34" charset="0"/>
              </a:rPr>
              <a:t>Chercher</a:t>
            </a:r>
            <a:r>
              <a:rPr lang="en-US" sz="2000" kern="1200" dirty="0">
                <a:solidFill>
                  <a:srgbClr val="000000"/>
                </a:solidFill>
                <a:effectLst/>
                <a:latin typeface="Times New Roman" panose="02020603050405020304" pitchFamily="18" charset="0"/>
                <a:ea typeface="Tahoma" panose="020B0604030504040204" pitchFamily="34" charset="0"/>
                <a:cs typeface="Arial" panose="020B0604020202020204" pitchFamily="34" charset="0"/>
              </a:rPr>
              <a:t> “Hibernate” + choisir “</a:t>
            </a:r>
            <a:r>
              <a:rPr lang="en-US" sz="2000" kern="1200" dirty="0" err="1">
                <a:solidFill>
                  <a:srgbClr val="000000"/>
                </a:solidFill>
                <a:effectLst/>
                <a:latin typeface="Times New Roman" panose="02020603050405020304" pitchFamily="18" charset="0"/>
                <a:ea typeface="Tahoma" panose="020B0604030504040204" pitchFamily="34" charset="0"/>
                <a:cs typeface="Arial" panose="020B0604020202020204" pitchFamily="34" charset="0"/>
              </a:rPr>
              <a:t>jBoss</a:t>
            </a:r>
            <a:r>
              <a:rPr lang="en-US" sz="2000" kern="1200" dirty="0">
                <a:solidFill>
                  <a:srgbClr val="000000"/>
                </a:solidFill>
                <a:effectLst/>
                <a:latin typeface="Times New Roman" panose="02020603050405020304" pitchFamily="18" charset="0"/>
                <a:ea typeface="Tahoma" panose="020B0604030504040204" pitchFamily="34" charset="0"/>
                <a:cs typeface="Arial" panose="020B0604020202020204" pitchFamily="34" charset="0"/>
              </a:rPr>
              <a:t> Tools”</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1" name="Ellipse 40">
            <a:extLst>
              <a:ext uri="{FF2B5EF4-FFF2-40B4-BE49-F238E27FC236}">
                <a16:creationId xmlns:a16="http://schemas.microsoft.com/office/drawing/2014/main" id="{DA39769D-84B1-4B88-5410-163A0E0C6AA1}"/>
              </a:ext>
            </a:extLst>
          </p:cNvPr>
          <p:cNvSpPr/>
          <p:nvPr/>
        </p:nvSpPr>
        <p:spPr>
          <a:xfrm>
            <a:off x="7541292" y="8828997"/>
            <a:ext cx="75714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2</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cxnSp>
        <p:nvCxnSpPr>
          <p:cNvPr id="42" name="Connecteur droit avec flèche 41">
            <a:extLst>
              <a:ext uri="{FF2B5EF4-FFF2-40B4-BE49-F238E27FC236}">
                <a16:creationId xmlns:a16="http://schemas.microsoft.com/office/drawing/2014/main" id="{D854FC87-DE4D-3F3F-CE04-8398FBC0A32D}"/>
              </a:ext>
            </a:extLst>
          </p:cNvPr>
          <p:cNvCxnSpPr>
            <a:cxnSpLocks/>
            <a:stCxn id="41" idx="0"/>
          </p:cNvCxnSpPr>
          <p:nvPr/>
        </p:nvCxnSpPr>
        <p:spPr>
          <a:xfrm flipV="1">
            <a:off x="7919864" y="4754695"/>
            <a:ext cx="3757680" cy="40743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Connecteur droit avec flèche 44">
            <a:extLst>
              <a:ext uri="{FF2B5EF4-FFF2-40B4-BE49-F238E27FC236}">
                <a16:creationId xmlns:a16="http://schemas.microsoft.com/office/drawing/2014/main" id="{B4A52C84-A550-18F9-8F85-CBEF6B912A25}"/>
              </a:ext>
            </a:extLst>
          </p:cNvPr>
          <p:cNvCxnSpPr>
            <a:cxnSpLocks/>
            <a:stCxn id="41" idx="7"/>
          </p:cNvCxnSpPr>
          <p:nvPr/>
        </p:nvCxnSpPr>
        <p:spPr>
          <a:xfrm flipV="1">
            <a:off x="8187554" y="5635958"/>
            <a:ext cx="3508542" cy="32837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645339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10"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40" grpId="0" animBg="1"/>
      <p:bldP spid="4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lang="en-US"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172200" y="540195"/>
            <a:ext cx="6120942" cy="523220"/>
          </a:xfrm>
          <a:prstGeom prst="rect">
            <a:avLst/>
          </a:prstGeom>
          <a:noFill/>
        </p:spPr>
        <p:txBody>
          <a:bodyPr wrap="square">
            <a:spAutoFit/>
          </a:bodyPr>
          <a:lstStyle/>
          <a:p>
            <a:r>
              <a:rPr lang="en" sz="2800" b="1" dirty="0">
                <a:solidFill>
                  <a:schemeClr val="bg1"/>
                </a:solidFill>
                <a:latin typeface="Manrope"/>
                <a:sym typeface="Manrope"/>
              </a:rPr>
              <a:t>III- INSTALLATION &amp; CONFIGURATION</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443070"/>
          </a:xfrm>
          <a:prstGeom prst="rect">
            <a:avLst/>
          </a:prstGeom>
        </p:spPr>
        <p:txBody>
          <a:bodyPr vert="horz" wrap="square" lIns="0" tIns="12065" rIns="0" bIns="0" rtlCol="0">
            <a:spAutoFit/>
          </a:bodyPr>
          <a:lstStyle/>
          <a:p>
            <a:pPr marL="12700">
              <a:lnSpc>
                <a:spcPct val="100000"/>
              </a:lnSpc>
              <a:spcBef>
                <a:spcPts val="95"/>
              </a:spcBef>
            </a:pPr>
            <a:r>
              <a:rPr lang="fr-FR" sz="2800" spc="-60" dirty="0"/>
              <a:t>III.3- </a:t>
            </a:r>
            <a:r>
              <a:rPr lang="fr-FR" sz="2800" spc="-60" dirty="0">
                <a:sym typeface="Manrope"/>
              </a:rPr>
              <a:t>Cr</a:t>
            </a:r>
            <a:r>
              <a:rPr lang="ar-MA" sz="2800" spc="-60" dirty="0">
                <a:sym typeface="Manrope"/>
              </a:rPr>
              <a:t>é</a:t>
            </a:r>
            <a:r>
              <a:rPr lang="en-US" sz="2800" spc="-60" dirty="0">
                <a:sym typeface="Manrope"/>
              </a:rPr>
              <a:t>ation  et Configuration du fichier hibernate.cfg.xml</a:t>
            </a:r>
            <a:endParaRPr sz="2800" spc="-60" dirty="0"/>
          </a:p>
        </p:txBody>
      </p:sp>
      <p:sp>
        <p:nvSpPr>
          <p:cNvPr id="22" name="Rectangle : coins arrondis 21">
            <a:extLst>
              <a:ext uri="{FF2B5EF4-FFF2-40B4-BE49-F238E27FC236}">
                <a16:creationId xmlns:a16="http://schemas.microsoft.com/office/drawing/2014/main" id="{3C829E91-CA1E-1EC8-8A62-4C6139D7A663}"/>
              </a:ext>
            </a:extLst>
          </p:cNvPr>
          <p:cNvSpPr/>
          <p:nvPr/>
        </p:nvSpPr>
        <p:spPr>
          <a:xfrm>
            <a:off x="2514600" y="2660612"/>
            <a:ext cx="11582400"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fr-FR" sz="1800" dirty="0">
                <a:latin typeface="Tahoma" panose="020B0604030504040204" pitchFamily="34" charset="0"/>
                <a:ea typeface="Tahoma" panose="020B0604030504040204" pitchFamily="34" charset="0"/>
                <a:cs typeface="Tahoma" panose="020B0604030504040204" pitchFamily="34" charset="0"/>
              </a:rPr>
              <a:t>Ouvrez Eclipse et allez dans le menu "File" (Fichier) + Sélectionnez "New" (Nouveau) </a:t>
            </a:r>
            <a:r>
              <a:rPr lang="fr-FR" dirty="0">
                <a:latin typeface="Tahoma" panose="020B0604030504040204" pitchFamily="34" charset="0"/>
                <a:ea typeface="Tahoma" panose="020B0604030504040204" pitchFamily="34" charset="0"/>
                <a:cs typeface="Tahoma" panose="020B0604030504040204" pitchFamily="34" charset="0"/>
              </a:rPr>
              <a:t>.</a:t>
            </a:r>
            <a:endParaRPr lang="fr-FR" sz="18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fr-FR" sz="1800" dirty="0">
              <a:latin typeface="Tahoma" panose="020B0604030504040204" pitchFamily="34" charset="0"/>
              <a:ea typeface="Tahoma" panose="020B0604030504040204" pitchFamily="34" charset="0"/>
              <a:cs typeface="Tahoma" panose="020B0604030504040204" pitchFamily="34" charset="0"/>
            </a:endParaRPr>
          </a:p>
        </p:txBody>
      </p:sp>
      <p:sp>
        <p:nvSpPr>
          <p:cNvPr id="23" name="Rectangle : coins arrondis 22">
            <a:extLst>
              <a:ext uri="{FF2B5EF4-FFF2-40B4-BE49-F238E27FC236}">
                <a16:creationId xmlns:a16="http://schemas.microsoft.com/office/drawing/2014/main" id="{2A399E95-3D84-0BF1-16F7-9E0E99CBCA2F}"/>
              </a:ext>
            </a:extLst>
          </p:cNvPr>
          <p:cNvSpPr/>
          <p:nvPr/>
        </p:nvSpPr>
        <p:spPr>
          <a:xfrm>
            <a:off x="8431268" y="3726556"/>
            <a:ext cx="7673864"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endParaRPr lang="fr-FR" sz="18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fr-FR"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fr-FR" sz="1800" dirty="0">
                <a:latin typeface="Tahoma" panose="020B0604030504040204" pitchFamily="34" charset="0"/>
                <a:ea typeface="Tahoma" panose="020B0604030504040204" pitchFamily="34" charset="0"/>
                <a:cs typeface="Tahoma" panose="020B0604030504040204" pitchFamily="34" charset="0"/>
              </a:rPr>
              <a:t>Sélectionnez "</a:t>
            </a:r>
            <a:r>
              <a:rPr lang="fr-FR" sz="1800" dirty="0" err="1">
                <a:latin typeface="Tahoma" panose="020B0604030504040204" pitchFamily="34" charset="0"/>
                <a:ea typeface="Tahoma" panose="020B0604030504040204" pitchFamily="34" charset="0"/>
                <a:cs typeface="Tahoma" panose="020B0604030504040204" pitchFamily="34" charset="0"/>
              </a:rPr>
              <a:t>Other</a:t>
            </a:r>
            <a:r>
              <a:rPr lang="fr-FR" sz="1800" dirty="0">
                <a:latin typeface="Tahoma" panose="020B0604030504040204" pitchFamily="34" charset="0"/>
                <a:ea typeface="Tahoma" panose="020B0604030504040204" pitchFamily="34" charset="0"/>
                <a:cs typeface="Tahoma" panose="020B0604030504040204" pitchFamily="34" charset="0"/>
              </a:rPr>
              <a:t>" (Autre) et Chercher dans la barre de recherche</a:t>
            </a:r>
          </a:p>
          <a:p>
            <a:pPr marL="285750" indent="-285750">
              <a:buFont typeface="Arial" panose="020B0604020202020204" pitchFamily="34" charset="0"/>
              <a:buChar char="•"/>
            </a:pPr>
            <a:endParaRPr lang="fr-FR" sz="1800" dirty="0"/>
          </a:p>
          <a:p>
            <a:pPr algn="ctr"/>
            <a:endParaRPr lang="fr-FR" dirty="0"/>
          </a:p>
        </p:txBody>
      </p:sp>
      <p:sp>
        <p:nvSpPr>
          <p:cNvPr id="25" name="Ellipse 24">
            <a:extLst>
              <a:ext uri="{FF2B5EF4-FFF2-40B4-BE49-F238E27FC236}">
                <a16:creationId xmlns:a16="http://schemas.microsoft.com/office/drawing/2014/main" id="{185C6058-835A-8E9E-92C2-E22758DDDCAD}"/>
              </a:ext>
            </a:extLst>
          </p:cNvPr>
          <p:cNvSpPr/>
          <p:nvPr/>
        </p:nvSpPr>
        <p:spPr>
          <a:xfrm>
            <a:off x="2230866" y="2783247"/>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3</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sp>
        <p:nvSpPr>
          <p:cNvPr id="31" name="Ellipse 30">
            <a:extLst>
              <a:ext uri="{FF2B5EF4-FFF2-40B4-BE49-F238E27FC236}">
                <a16:creationId xmlns:a16="http://schemas.microsoft.com/office/drawing/2014/main" id="{45C80B29-DC45-7C48-DD7C-7E9CE0321517}"/>
              </a:ext>
            </a:extLst>
          </p:cNvPr>
          <p:cNvSpPr/>
          <p:nvPr/>
        </p:nvSpPr>
        <p:spPr>
          <a:xfrm>
            <a:off x="7848600" y="3830513"/>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4</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sp>
        <p:nvSpPr>
          <p:cNvPr id="15" name="Rectangle : coins arrondis 14">
            <a:extLst>
              <a:ext uri="{FF2B5EF4-FFF2-40B4-BE49-F238E27FC236}">
                <a16:creationId xmlns:a16="http://schemas.microsoft.com/office/drawing/2014/main" id="{A6B1DB0D-9442-2DD9-68DA-F64996456B2C}"/>
              </a:ext>
            </a:extLst>
          </p:cNvPr>
          <p:cNvSpPr/>
          <p:nvPr/>
        </p:nvSpPr>
        <p:spPr>
          <a:xfrm>
            <a:off x="12452350" y="4610100"/>
            <a:ext cx="5073650"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latin typeface="Tahoma" panose="020B0604030504040204" pitchFamily="34" charset="0"/>
                <a:ea typeface="Tahoma" panose="020B0604030504040204" pitchFamily="34" charset="0"/>
                <a:cs typeface="Tahoma" panose="020B0604030504040204" pitchFamily="34" charset="0"/>
              </a:rPr>
              <a:t>   </a:t>
            </a:r>
          </a:p>
          <a:p>
            <a:pPr algn="ctr"/>
            <a:r>
              <a:rPr lang="fr-FR" dirty="0">
                <a:latin typeface="Tahoma" panose="020B0604030504040204" pitchFamily="34" charset="0"/>
                <a:ea typeface="Tahoma" panose="020B0604030504040204" pitchFamily="34" charset="0"/>
                <a:cs typeface="Tahoma" panose="020B0604030504040204" pitchFamily="34" charset="0"/>
              </a:rPr>
              <a:t>Chercher pour Xml et choisir </a:t>
            </a:r>
            <a:r>
              <a:rPr lang="fr-FR" b="1" dirty="0">
                <a:latin typeface="Tahoma" panose="020B0604030504040204" pitchFamily="34" charset="0"/>
                <a:ea typeface="Tahoma" panose="020B0604030504040204" pitchFamily="34" charset="0"/>
                <a:cs typeface="Tahoma" panose="020B0604030504040204" pitchFamily="34" charset="0"/>
              </a:rPr>
              <a:t>Hibernate </a:t>
            </a:r>
            <a:r>
              <a:rPr lang="fr-FR" dirty="0">
                <a:latin typeface="Tahoma" panose="020B0604030504040204" pitchFamily="34" charset="0"/>
                <a:ea typeface="Tahoma" panose="020B0604030504040204" pitchFamily="34" charset="0"/>
                <a:cs typeface="Tahoma" panose="020B0604030504040204" pitchFamily="34" charset="0"/>
              </a:rPr>
              <a:t>et choisir</a:t>
            </a:r>
            <a:r>
              <a:rPr lang="fr-FR" b="1" dirty="0">
                <a:latin typeface="Tahoma" panose="020B0604030504040204" pitchFamily="34" charset="0"/>
                <a:ea typeface="Tahoma" panose="020B0604030504040204" pitchFamily="34" charset="0"/>
                <a:cs typeface="Tahoma" panose="020B0604030504040204" pitchFamily="34" charset="0"/>
              </a:rPr>
              <a:t> ‘hibernate.cf.xml’ et terminer</a:t>
            </a:r>
            <a:endParaRPr lang="fr-FR" sz="1800" b="1"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fr-FR" sz="1800" dirty="0">
              <a:latin typeface="Tahoma" panose="020B0604030504040204" pitchFamily="34" charset="0"/>
              <a:ea typeface="Tahoma" panose="020B0604030504040204" pitchFamily="34" charset="0"/>
              <a:cs typeface="Tahoma" panose="020B0604030504040204" pitchFamily="34" charset="0"/>
            </a:endParaRPr>
          </a:p>
        </p:txBody>
      </p:sp>
      <p:sp>
        <p:nvSpPr>
          <p:cNvPr id="17" name="Ellipse 16">
            <a:extLst>
              <a:ext uri="{FF2B5EF4-FFF2-40B4-BE49-F238E27FC236}">
                <a16:creationId xmlns:a16="http://schemas.microsoft.com/office/drawing/2014/main" id="{B43ED3FB-E4E0-8C21-BF49-8B2531C7F6E8}"/>
              </a:ext>
            </a:extLst>
          </p:cNvPr>
          <p:cNvSpPr/>
          <p:nvPr/>
        </p:nvSpPr>
        <p:spPr>
          <a:xfrm>
            <a:off x="12268200" y="4736355"/>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5</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pic>
        <p:nvPicPr>
          <p:cNvPr id="16" name="Image 15">
            <a:extLst>
              <a:ext uri="{FF2B5EF4-FFF2-40B4-BE49-F238E27FC236}">
                <a16:creationId xmlns:a16="http://schemas.microsoft.com/office/drawing/2014/main" id="{EB84F079-DA13-5639-B2D6-6373387AC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83" y="3812095"/>
            <a:ext cx="6080418" cy="5759784"/>
          </a:xfrm>
          <a:prstGeom prst="rect">
            <a:avLst/>
          </a:prstGeom>
        </p:spPr>
      </p:pic>
      <p:cxnSp>
        <p:nvCxnSpPr>
          <p:cNvPr id="19" name="Connecteur droit avec flèche 18">
            <a:extLst>
              <a:ext uri="{FF2B5EF4-FFF2-40B4-BE49-F238E27FC236}">
                <a16:creationId xmlns:a16="http://schemas.microsoft.com/office/drawing/2014/main" id="{FAB2F324-36FD-AA47-CD73-01E0DEA26161}"/>
              </a:ext>
            </a:extLst>
          </p:cNvPr>
          <p:cNvCxnSpPr>
            <a:cxnSpLocks/>
            <a:stCxn id="25" idx="3"/>
          </p:cNvCxnSpPr>
          <p:nvPr/>
        </p:nvCxnSpPr>
        <p:spPr>
          <a:xfrm flipH="1">
            <a:off x="393874" y="3311807"/>
            <a:ext cx="1925183" cy="75201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Connecteur droit avec flèche 19">
            <a:extLst>
              <a:ext uri="{FF2B5EF4-FFF2-40B4-BE49-F238E27FC236}">
                <a16:creationId xmlns:a16="http://schemas.microsoft.com/office/drawing/2014/main" id="{FC78FB4F-41E9-EADC-15E4-5E1BCC817E31}"/>
              </a:ext>
            </a:extLst>
          </p:cNvPr>
          <p:cNvCxnSpPr>
            <a:cxnSpLocks/>
            <a:stCxn id="25" idx="4"/>
          </p:cNvCxnSpPr>
          <p:nvPr/>
        </p:nvCxnSpPr>
        <p:spPr>
          <a:xfrm flipH="1">
            <a:off x="1318315" y="3402493"/>
            <a:ext cx="1213653" cy="81169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Connecteur droit avec flèche 29">
            <a:extLst>
              <a:ext uri="{FF2B5EF4-FFF2-40B4-BE49-F238E27FC236}">
                <a16:creationId xmlns:a16="http://schemas.microsoft.com/office/drawing/2014/main" id="{505DC0CD-BF42-00F2-979D-7E32C790C5A2}"/>
              </a:ext>
            </a:extLst>
          </p:cNvPr>
          <p:cNvCxnSpPr>
            <a:cxnSpLocks/>
            <a:stCxn id="31" idx="3"/>
          </p:cNvCxnSpPr>
          <p:nvPr/>
        </p:nvCxnSpPr>
        <p:spPr>
          <a:xfrm flipH="1">
            <a:off x="3588797" y="4359073"/>
            <a:ext cx="4347994" cy="25551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 name="object 9">
            <a:extLst>
              <a:ext uri="{FF2B5EF4-FFF2-40B4-BE49-F238E27FC236}">
                <a16:creationId xmlns:a16="http://schemas.microsoft.com/office/drawing/2014/main" id="{5C301A79-7BF2-A366-5BD6-A04991AD123E}"/>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7" name="object 10">
            <a:extLst>
              <a:ext uri="{FF2B5EF4-FFF2-40B4-BE49-F238E27FC236}">
                <a16:creationId xmlns:a16="http://schemas.microsoft.com/office/drawing/2014/main" id="{1566AD5B-42C1-E32F-DEA0-F94EEDB1085A}"/>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8" name="object 11">
            <a:extLst>
              <a:ext uri="{FF2B5EF4-FFF2-40B4-BE49-F238E27FC236}">
                <a16:creationId xmlns:a16="http://schemas.microsoft.com/office/drawing/2014/main" id="{2660887D-9939-16BF-FF28-6D7DA0D89398}"/>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18" name="object 12">
            <a:extLst>
              <a:ext uri="{FF2B5EF4-FFF2-40B4-BE49-F238E27FC236}">
                <a16:creationId xmlns:a16="http://schemas.microsoft.com/office/drawing/2014/main" id="{A5FC4FB5-7B77-D3FA-5001-80627855E46D}"/>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21" name="object 13">
            <a:extLst>
              <a:ext uri="{FF2B5EF4-FFF2-40B4-BE49-F238E27FC236}">
                <a16:creationId xmlns:a16="http://schemas.microsoft.com/office/drawing/2014/main" id="{6B1382D9-1F1A-EEEC-A089-754D077B18C1}"/>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9" name="object 14">
            <a:extLst>
              <a:ext uri="{FF2B5EF4-FFF2-40B4-BE49-F238E27FC236}">
                <a16:creationId xmlns:a16="http://schemas.microsoft.com/office/drawing/2014/main" id="{C81E8024-7FA0-D11D-6B2B-082359EAB888}"/>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10" name="ZoneTexte 9">
            <a:extLst>
              <a:ext uri="{FF2B5EF4-FFF2-40B4-BE49-F238E27FC236}">
                <a16:creationId xmlns:a16="http://schemas.microsoft.com/office/drawing/2014/main" id="{D9A7E235-752B-AE46-5C38-8026B3B18146}"/>
              </a:ext>
            </a:extLst>
          </p:cNvPr>
          <p:cNvSpPr txBox="1"/>
          <p:nvPr/>
        </p:nvSpPr>
        <p:spPr>
          <a:xfrm>
            <a:off x="431032" y="2012603"/>
            <a:ext cx="1002128" cy="538609"/>
          </a:xfrm>
          <a:prstGeom prst="rect">
            <a:avLst/>
          </a:prstGeom>
          <a:noFill/>
        </p:spPr>
        <p:txBody>
          <a:bodyPr wrap="square">
            <a:spAutoFit/>
          </a:bodyPr>
          <a:lstStyle/>
          <a:p>
            <a:pPr algn="ctr"/>
            <a:r>
              <a:rPr lang="en-US" sz="2900" b="1" spc="-15" dirty="0">
                <a:solidFill>
                  <a:srgbClr val="FFFFFF"/>
                </a:solidFill>
                <a:latin typeface="Trebuchet MS"/>
              </a:rPr>
              <a:t>24</a:t>
            </a:r>
            <a:endParaRPr lang="fr-FR" sz="2900" b="1" spc="-15" dirty="0">
              <a:solidFill>
                <a:srgbClr val="FFFFFF"/>
              </a:solidFill>
              <a:latin typeface="Trebuchet MS"/>
            </a:endParaRPr>
          </a:p>
        </p:txBody>
      </p:sp>
      <p:pic>
        <p:nvPicPr>
          <p:cNvPr id="12" name="Image 11">
            <a:extLst>
              <a:ext uri="{FF2B5EF4-FFF2-40B4-BE49-F238E27FC236}">
                <a16:creationId xmlns:a16="http://schemas.microsoft.com/office/drawing/2014/main" id="{1CB5AB95-C950-EB33-5B12-E9CA64394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00" y="5610398"/>
            <a:ext cx="6465168" cy="3985560"/>
          </a:xfrm>
          <a:prstGeom prst="rect">
            <a:avLst/>
          </a:prstGeom>
        </p:spPr>
      </p:pic>
      <p:cxnSp>
        <p:nvCxnSpPr>
          <p:cNvPr id="13" name="Connecteur droit avec flèche 12">
            <a:extLst>
              <a:ext uri="{FF2B5EF4-FFF2-40B4-BE49-F238E27FC236}">
                <a16:creationId xmlns:a16="http://schemas.microsoft.com/office/drawing/2014/main" id="{6BF31381-8A14-1F06-83EE-277797C50DD8}"/>
              </a:ext>
            </a:extLst>
          </p:cNvPr>
          <p:cNvCxnSpPr>
            <a:cxnSpLocks/>
            <a:stCxn id="17" idx="2"/>
          </p:cNvCxnSpPr>
          <p:nvPr/>
        </p:nvCxnSpPr>
        <p:spPr>
          <a:xfrm flipH="1">
            <a:off x="8450803" y="5045978"/>
            <a:ext cx="3817397" cy="19944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Connecteur droit avec flèche 25">
            <a:extLst>
              <a:ext uri="{FF2B5EF4-FFF2-40B4-BE49-F238E27FC236}">
                <a16:creationId xmlns:a16="http://schemas.microsoft.com/office/drawing/2014/main" id="{AB18B686-6641-9D79-76AE-D4711694D2B0}"/>
              </a:ext>
            </a:extLst>
          </p:cNvPr>
          <p:cNvCxnSpPr>
            <a:cxnSpLocks/>
            <a:stCxn id="17" idx="3"/>
          </p:cNvCxnSpPr>
          <p:nvPr/>
        </p:nvCxnSpPr>
        <p:spPr>
          <a:xfrm flipH="1">
            <a:off x="10656168" y="5264915"/>
            <a:ext cx="1700223" cy="21828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Connecteur droit avec flèche 28">
            <a:extLst>
              <a:ext uri="{FF2B5EF4-FFF2-40B4-BE49-F238E27FC236}">
                <a16:creationId xmlns:a16="http://schemas.microsoft.com/office/drawing/2014/main" id="{DF064D22-8EC2-4996-5B50-0599FD8C64FA}"/>
              </a:ext>
            </a:extLst>
          </p:cNvPr>
          <p:cNvCxnSpPr>
            <a:cxnSpLocks/>
            <a:stCxn id="17" idx="4"/>
          </p:cNvCxnSpPr>
          <p:nvPr/>
        </p:nvCxnSpPr>
        <p:spPr>
          <a:xfrm flipH="1">
            <a:off x="10982560" y="5355601"/>
            <a:ext cx="1586742" cy="37378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57411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barn(inVertical)">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barn(inVertical)">
                                      <p:cBhvr>
                                        <p:cTn id="5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P spid="31" grpId="0" animBg="1"/>
      <p:bldP spid="15"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lang="en-US"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172200" y="540195"/>
            <a:ext cx="6120942" cy="523220"/>
          </a:xfrm>
          <a:prstGeom prst="rect">
            <a:avLst/>
          </a:prstGeom>
          <a:noFill/>
        </p:spPr>
        <p:txBody>
          <a:bodyPr wrap="square">
            <a:spAutoFit/>
          </a:bodyPr>
          <a:lstStyle/>
          <a:p>
            <a:r>
              <a:rPr lang="en" sz="2800" b="1" dirty="0">
                <a:solidFill>
                  <a:schemeClr val="bg1"/>
                </a:solidFill>
                <a:latin typeface="Manrope"/>
                <a:sym typeface="Manrope"/>
              </a:rPr>
              <a:t>III- INSTALLATION &amp; CONFIGURATION</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443070"/>
          </a:xfrm>
          <a:prstGeom prst="rect">
            <a:avLst/>
          </a:prstGeom>
        </p:spPr>
        <p:txBody>
          <a:bodyPr vert="horz" wrap="square" lIns="0" tIns="12065" rIns="0" bIns="0" rtlCol="0">
            <a:spAutoFit/>
          </a:bodyPr>
          <a:lstStyle/>
          <a:p>
            <a:pPr marL="12700">
              <a:lnSpc>
                <a:spcPct val="100000"/>
              </a:lnSpc>
              <a:spcBef>
                <a:spcPts val="95"/>
              </a:spcBef>
            </a:pPr>
            <a:r>
              <a:rPr lang="fr-FR" sz="2800" spc="-60" dirty="0"/>
              <a:t>III.3- </a:t>
            </a:r>
            <a:r>
              <a:rPr lang="fr-FR" sz="2800" spc="-60" dirty="0">
                <a:sym typeface="Manrope"/>
              </a:rPr>
              <a:t>Cr</a:t>
            </a:r>
            <a:r>
              <a:rPr lang="ar-MA" sz="2800" spc="-60" dirty="0">
                <a:sym typeface="Manrope"/>
              </a:rPr>
              <a:t>é</a:t>
            </a:r>
            <a:r>
              <a:rPr lang="en-US" sz="2800" spc="-60" dirty="0">
                <a:sym typeface="Manrope"/>
              </a:rPr>
              <a:t>ation  et Configuration du fichier hibernate.cfg.xml</a:t>
            </a:r>
            <a:endParaRPr sz="2800" spc="-60" dirty="0"/>
          </a:p>
        </p:txBody>
      </p:sp>
      <p:sp>
        <p:nvSpPr>
          <p:cNvPr id="23" name="Rectangle : coins arrondis 22">
            <a:extLst>
              <a:ext uri="{FF2B5EF4-FFF2-40B4-BE49-F238E27FC236}">
                <a16:creationId xmlns:a16="http://schemas.microsoft.com/office/drawing/2014/main" id="{2A399E95-3D84-0BF1-16F7-9E0E99CBCA2F}"/>
              </a:ext>
            </a:extLst>
          </p:cNvPr>
          <p:cNvSpPr/>
          <p:nvPr/>
        </p:nvSpPr>
        <p:spPr>
          <a:xfrm>
            <a:off x="408740" y="3151813"/>
            <a:ext cx="3836932"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endParaRPr lang="fr-FR" sz="1800" dirty="0">
              <a:latin typeface="Tahoma" panose="020B0604030504040204" pitchFamily="34" charset="0"/>
              <a:ea typeface="Tahoma" panose="020B0604030504040204" pitchFamily="34" charset="0"/>
              <a:cs typeface="Tahoma" panose="020B0604030504040204" pitchFamily="34" charset="0"/>
            </a:endParaRPr>
          </a:p>
          <a:p>
            <a:pPr marL="285750" indent="-285750" algn="ctr">
              <a:buFont typeface="Arial" panose="020B0604020202020204" pitchFamily="34" charset="0"/>
              <a:buChar char="•"/>
            </a:pPr>
            <a:endParaRPr lang="fr-FR" dirty="0">
              <a:latin typeface="Tahoma" panose="020B0604030504040204" pitchFamily="34" charset="0"/>
              <a:ea typeface="Tahoma" panose="020B0604030504040204" pitchFamily="34" charset="0"/>
              <a:cs typeface="Tahoma" panose="020B0604030504040204" pitchFamily="34" charset="0"/>
            </a:endParaRPr>
          </a:p>
          <a:p>
            <a:pPr algn="ctr"/>
            <a:r>
              <a:rPr lang="fr-FR" dirty="0">
                <a:latin typeface="Tahoma" panose="020B0604030504040204" pitchFamily="34" charset="0"/>
                <a:ea typeface="Tahoma" panose="020B0604030504040204" pitchFamily="34" charset="0"/>
                <a:cs typeface="Tahoma" panose="020B0604030504040204" pitchFamily="34" charset="0"/>
              </a:rPr>
              <a:t> le lien de la base </a:t>
            </a:r>
            <a:r>
              <a:rPr lang="fr-FR" dirty="0" err="1">
                <a:latin typeface="Tahoma" panose="020B0604030504040204" pitchFamily="34" charset="0"/>
                <a:ea typeface="Tahoma" panose="020B0604030504040204" pitchFamily="34" charset="0"/>
                <a:cs typeface="Tahoma" panose="020B0604030504040204" pitchFamily="34" charset="0"/>
              </a:rPr>
              <a:t>donn</a:t>
            </a:r>
            <a:r>
              <a:rPr lang="ar-MA" dirty="0">
                <a:latin typeface="Tahoma" panose="020B0604030504040204" pitchFamily="34" charset="0"/>
                <a:ea typeface="Tahoma" panose="020B0604030504040204" pitchFamily="34" charset="0"/>
                <a:cs typeface="Tahoma" panose="020B0604030504040204" pitchFamily="34" charset="0"/>
              </a:rPr>
              <a:t>é</a:t>
            </a:r>
            <a:r>
              <a:rPr lang="en-US" dirty="0">
                <a:latin typeface="Tahoma" panose="020B0604030504040204" pitchFamily="34" charset="0"/>
                <a:ea typeface="Tahoma" panose="020B0604030504040204" pitchFamily="34" charset="0"/>
                <a:cs typeface="Tahoma" panose="020B0604030504040204" pitchFamily="34" charset="0"/>
              </a:rPr>
              <a:t>es</a:t>
            </a:r>
            <a:endParaRPr lang="fr-FR" sz="1800" dirty="0">
              <a:latin typeface="Tahoma" panose="020B0604030504040204" pitchFamily="34" charset="0"/>
              <a:ea typeface="Tahoma" panose="020B0604030504040204" pitchFamily="34" charset="0"/>
              <a:cs typeface="Tahoma" panose="020B0604030504040204" pitchFamily="34" charset="0"/>
            </a:endParaRPr>
          </a:p>
          <a:p>
            <a:pPr marL="285750" indent="-285750" algn="ctr">
              <a:buFont typeface="Arial" panose="020B0604020202020204" pitchFamily="34" charset="0"/>
              <a:buChar char="•"/>
            </a:pPr>
            <a:endParaRPr lang="fr-FR" sz="1800" dirty="0">
              <a:latin typeface="Tahoma" panose="020B0604030504040204" pitchFamily="34" charset="0"/>
              <a:ea typeface="Tahoma" panose="020B0604030504040204" pitchFamily="34" charset="0"/>
              <a:cs typeface="Tahoma" panose="020B0604030504040204" pitchFamily="34" charset="0"/>
            </a:endParaRPr>
          </a:p>
          <a:p>
            <a:pPr algn="ctr"/>
            <a:endParaRPr lang="fr-FR" dirty="0">
              <a:latin typeface="Tahoma" panose="020B0604030504040204" pitchFamily="34" charset="0"/>
              <a:ea typeface="Tahoma" panose="020B0604030504040204" pitchFamily="34" charset="0"/>
              <a:cs typeface="Tahoma" panose="020B0604030504040204" pitchFamily="34" charset="0"/>
            </a:endParaRPr>
          </a:p>
        </p:txBody>
      </p:sp>
      <p:pic>
        <p:nvPicPr>
          <p:cNvPr id="7" name="Image 6">
            <a:extLst>
              <a:ext uri="{FF2B5EF4-FFF2-40B4-BE49-F238E27FC236}">
                <a16:creationId xmlns:a16="http://schemas.microsoft.com/office/drawing/2014/main" id="{ADAF2C48-2D5E-9764-1739-DD48C5512A39}"/>
              </a:ext>
            </a:extLst>
          </p:cNvPr>
          <p:cNvPicPr>
            <a:picLocks noChangeAspect="1"/>
          </p:cNvPicPr>
          <p:nvPr/>
        </p:nvPicPr>
        <p:blipFill rotWithShape="1">
          <a:blip r:embed="rId2">
            <a:extLst>
              <a:ext uri="{28A0092B-C50C-407E-A947-70E740481C1C}">
                <a14:useLocalDpi xmlns:a14="http://schemas.microsoft.com/office/drawing/2010/main" val="0"/>
              </a:ext>
            </a:extLst>
          </a:blip>
          <a:srcRect l="31140"/>
          <a:stretch/>
        </p:blipFill>
        <p:spPr>
          <a:xfrm>
            <a:off x="5823588" y="3780195"/>
            <a:ext cx="6718756" cy="4634133"/>
          </a:xfrm>
          <a:prstGeom prst="rect">
            <a:avLst/>
          </a:prstGeom>
        </p:spPr>
      </p:pic>
      <p:sp>
        <p:nvSpPr>
          <p:cNvPr id="21" name="Rectangle : coins arrondis 20">
            <a:extLst>
              <a:ext uri="{FF2B5EF4-FFF2-40B4-BE49-F238E27FC236}">
                <a16:creationId xmlns:a16="http://schemas.microsoft.com/office/drawing/2014/main" id="{0D49B753-8387-5017-5B22-FD8ED403F26A}"/>
              </a:ext>
            </a:extLst>
          </p:cNvPr>
          <p:cNvSpPr/>
          <p:nvPr/>
        </p:nvSpPr>
        <p:spPr>
          <a:xfrm>
            <a:off x="427519" y="6501420"/>
            <a:ext cx="3836932"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endParaRPr lang="fr-FR" sz="1800" dirty="0">
              <a:latin typeface="Tahoma" panose="020B0604030504040204" pitchFamily="34" charset="0"/>
              <a:ea typeface="Tahoma" panose="020B0604030504040204" pitchFamily="34" charset="0"/>
              <a:cs typeface="Tahoma" panose="020B0604030504040204" pitchFamily="34" charset="0"/>
            </a:endParaRPr>
          </a:p>
          <a:p>
            <a:pPr algn="ctr"/>
            <a:r>
              <a:rPr lang="fr-FR" dirty="0">
                <a:latin typeface="Tahoma" panose="020B0604030504040204" pitchFamily="34" charset="0"/>
                <a:ea typeface="Tahoma" panose="020B0604030504040204" pitchFamily="34" charset="0"/>
                <a:cs typeface="Tahoma" panose="020B0604030504040204" pitchFamily="34" charset="0"/>
              </a:rPr>
              <a:t>le mot de passe</a:t>
            </a:r>
            <a:endParaRPr lang="fr-FR" sz="1800" dirty="0"/>
          </a:p>
          <a:p>
            <a:pPr algn="ctr"/>
            <a:endParaRPr lang="fr-FR" dirty="0"/>
          </a:p>
        </p:txBody>
      </p:sp>
      <p:sp>
        <p:nvSpPr>
          <p:cNvPr id="24" name="Rectangle : coins arrondis 23">
            <a:extLst>
              <a:ext uri="{FF2B5EF4-FFF2-40B4-BE49-F238E27FC236}">
                <a16:creationId xmlns:a16="http://schemas.microsoft.com/office/drawing/2014/main" id="{89F511F8-8EF7-D8CE-66C3-472627B9826A}"/>
              </a:ext>
            </a:extLst>
          </p:cNvPr>
          <p:cNvSpPr/>
          <p:nvPr/>
        </p:nvSpPr>
        <p:spPr>
          <a:xfrm>
            <a:off x="457200" y="4826616"/>
            <a:ext cx="3836932"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endParaRPr lang="fr-FR" sz="1800" dirty="0">
              <a:latin typeface="Tahoma" panose="020B0604030504040204" pitchFamily="34" charset="0"/>
              <a:ea typeface="Tahoma" panose="020B0604030504040204" pitchFamily="34" charset="0"/>
              <a:cs typeface="Tahoma" panose="020B0604030504040204" pitchFamily="34" charset="0"/>
            </a:endParaRPr>
          </a:p>
          <a:p>
            <a:pPr algn="ctr"/>
            <a:r>
              <a:rPr lang="fr-FR" dirty="0">
                <a:latin typeface="Tahoma" panose="020B0604030504040204" pitchFamily="34" charset="0"/>
                <a:ea typeface="Tahoma" panose="020B0604030504040204" pitchFamily="34" charset="0"/>
                <a:cs typeface="Tahoma" panose="020B0604030504040204" pitchFamily="34" charset="0"/>
              </a:rPr>
              <a:t> le nom d’utilisateur </a:t>
            </a:r>
            <a:endParaRPr lang="fr-FR" sz="1800" dirty="0"/>
          </a:p>
          <a:p>
            <a:pPr algn="ctr"/>
            <a:endParaRPr lang="fr-FR" dirty="0"/>
          </a:p>
        </p:txBody>
      </p:sp>
      <p:sp>
        <p:nvSpPr>
          <p:cNvPr id="26" name="Rectangle : coins arrondis 25">
            <a:extLst>
              <a:ext uri="{FF2B5EF4-FFF2-40B4-BE49-F238E27FC236}">
                <a16:creationId xmlns:a16="http://schemas.microsoft.com/office/drawing/2014/main" id="{2BC0E0EF-6A37-9EEE-9B3E-289C087F43B7}"/>
              </a:ext>
            </a:extLst>
          </p:cNvPr>
          <p:cNvSpPr/>
          <p:nvPr/>
        </p:nvSpPr>
        <p:spPr>
          <a:xfrm>
            <a:off x="6595572" y="2536194"/>
            <a:ext cx="3836932"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endParaRPr lang="fr-FR" sz="1800" dirty="0">
              <a:latin typeface="Tahoma" panose="020B0604030504040204" pitchFamily="34" charset="0"/>
              <a:ea typeface="Tahoma" panose="020B0604030504040204" pitchFamily="34" charset="0"/>
              <a:cs typeface="Tahoma" panose="020B0604030504040204" pitchFamily="34" charset="0"/>
            </a:endParaRPr>
          </a:p>
          <a:p>
            <a:pPr algn="ctr"/>
            <a:r>
              <a:rPr lang="fr-FR" sz="2000" dirty="0">
                <a:latin typeface="Tahoma" panose="020B0604030504040204" pitchFamily="34" charset="0"/>
                <a:ea typeface="Tahoma" panose="020B0604030504040204" pitchFamily="34" charset="0"/>
                <a:cs typeface="Tahoma" panose="020B0604030504040204" pitchFamily="34" charset="0"/>
              </a:rPr>
              <a:t>L’</a:t>
            </a:r>
            <a:r>
              <a:rPr lang="fr-FR" sz="2000" dirty="0" err="1">
                <a:latin typeface="Tahoma" panose="020B0604030504040204" pitchFamily="34" charset="0"/>
                <a:ea typeface="Tahoma" panose="020B0604030504040204" pitchFamily="34" charset="0"/>
                <a:cs typeface="Tahoma" panose="020B0604030504040204" pitchFamily="34" charset="0"/>
              </a:rPr>
              <a:t>impl</a:t>
            </a:r>
            <a:r>
              <a:rPr lang="ar-MA" sz="2000" dirty="0">
                <a:latin typeface="Tahoma" panose="020B0604030504040204" pitchFamily="34" charset="0"/>
                <a:ea typeface="Tahoma" panose="020B0604030504040204" pitchFamily="34" charset="0"/>
                <a:cs typeface="Tahoma" panose="020B0604030504040204" pitchFamily="34" charset="0"/>
              </a:rPr>
              <a:t>é</a:t>
            </a:r>
            <a:r>
              <a:rPr lang="fr-FR" sz="2000" dirty="0" err="1">
                <a:latin typeface="Tahoma" panose="020B0604030504040204" pitchFamily="34" charset="0"/>
                <a:ea typeface="Tahoma" panose="020B0604030504040204" pitchFamily="34" charset="0"/>
                <a:cs typeface="Tahoma" panose="020B0604030504040204" pitchFamily="34" charset="0"/>
              </a:rPr>
              <a:t>mentation</a:t>
            </a:r>
            <a:r>
              <a:rPr lang="en-US" sz="2000" dirty="0">
                <a:latin typeface="Tahoma" panose="020B0604030504040204" pitchFamily="34" charset="0"/>
                <a:ea typeface="Tahoma" panose="020B0604030504040204" pitchFamily="34" charset="0"/>
                <a:cs typeface="Tahoma" panose="020B0604030504040204" pitchFamily="34" charset="0"/>
              </a:rPr>
              <a:t> du driver de connection</a:t>
            </a:r>
            <a:endParaRPr lang="fr-FR" sz="2000" dirty="0">
              <a:latin typeface="Tahoma" panose="020B0604030504040204" pitchFamily="34" charset="0"/>
              <a:ea typeface="Tahoma" panose="020B0604030504040204" pitchFamily="34" charset="0"/>
              <a:cs typeface="Tahoma" panose="020B0604030504040204" pitchFamily="34" charset="0"/>
            </a:endParaRPr>
          </a:p>
          <a:p>
            <a:pPr algn="ctr"/>
            <a:endParaRPr lang="fr-FR" dirty="0"/>
          </a:p>
        </p:txBody>
      </p:sp>
      <p:sp>
        <p:nvSpPr>
          <p:cNvPr id="27" name="Rectangle : coins arrondis 26">
            <a:extLst>
              <a:ext uri="{FF2B5EF4-FFF2-40B4-BE49-F238E27FC236}">
                <a16:creationId xmlns:a16="http://schemas.microsoft.com/office/drawing/2014/main" id="{0BF4A1AD-7D8B-68B8-2197-B3A6113A0A2A}"/>
              </a:ext>
            </a:extLst>
          </p:cNvPr>
          <p:cNvSpPr/>
          <p:nvPr/>
        </p:nvSpPr>
        <p:spPr>
          <a:xfrm>
            <a:off x="14157818" y="3269356"/>
            <a:ext cx="3836932"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800" dirty="0">
              <a:latin typeface="Tahoma" panose="020B0604030504040204" pitchFamily="34" charset="0"/>
              <a:ea typeface="Tahoma" panose="020B0604030504040204" pitchFamily="34" charset="0"/>
              <a:cs typeface="Tahoma" panose="020B0604030504040204" pitchFamily="34" charset="0"/>
            </a:endParaRPr>
          </a:p>
          <a:p>
            <a:pPr algn="ctr"/>
            <a:endParaRPr lang="fr-FR" dirty="0">
              <a:latin typeface="Tahoma" panose="020B0604030504040204" pitchFamily="34" charset="0"/>
              <a:ea typeface="Tahoma" panose="020B0604030504040204" pitchFamily="34" charset="0"/>
              <a:cs typeface="Tahoma" panose="020B0604030504040204" pitchFamily="34" charset="0"/>
            </a:endParaRPr>
          </a:p>
          <a:p>
            <a:pPr algn="ctr"/>
            <a:r>
              <a:rPr lang="fr-FR" sz="1800" dirty="0">
                <a:latin typeface="Tahoma" panose="020B0604030504040204" pitchFamily="34" charset="0"/>
                <a:ea typeface="Tahoma" panose="020B0604030504040204" pitchFamily="34" charset="0"/>
                <a:cs typeface="Tahoma" panose="020B0604030504040204" pitchFamily="34" charset="0"/>
              </a:rPr>
              <a:t>Le dialecte de MySQL</a:t>
            </a:r>
          </a:p>
          <a:p>
            <a:pPr algn="ctr"/>
            <a:endParaRPr lang="fr-FR" sz="1800" dirty="0"/>
          </a:p>
          <a:p>
            <a:pPr algn="ctr"/>
            <a:endParaRPr lang="fr-FR" dirty="0"/>
          </a:p>
        </p:txBody>
      </p:sp>
      <p:sp>
        <p:nvSpPr>
          <p:cNvPr id="28" name="Rectangle : coins arrondis 27">
            <a:extLst>
              <a:ext uri="{FF2B5EF4-FFF2-40B4-BE49-F238E27FC236}">
                <a16:creationId xmlns:a16="http://schemas.microsoft.com/office/drawing/2014/main" id="{E35FF4A7-F646-4765-640F-AFA45D67F845}"/>
              </a:ext>
            </a:extLst>
          </p:cNvPr>
          <p:cNvSpPr/>
          <p:nvPr/>
        </p:nvSpPr>
        <p:spPr>
          <a:xfrm>
            <a:off x="14218359" y="4907405"/>
            <a:ext cx="3836932"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800" dirty="0">
              <a:latin typeface="Tahoma" panose="020B0604030504040204" pitchFamily="34" charset="0"/>
              <a:ea typeface="Tahoma" panose="020B0604030504040204" pitchFamily="34" charset="0"/>
              <a:cs typeface="Tahoma" panose="020B0604030504040204" pitchFamily="34" charset="0"/>
            </a:endParaRPr>
          </a:p>
          <a:p>
            <a:pPr algn="ctr"/>
            <a:endParaRPr lang="fr-FR" dirty="0">
              <a:latin typeface="Tahoma" panose="020B0604030504040204" pitchFamily="34" charset="0"/>
              <a:ea typeface="Tahoma" panose="020B0604030504040204" pitchFamily="34" charset="0"/>
              <a:cs typeface="Tahoma" panose="020B0604030504040204" pitchFamily="34" charset="0"/>
            </a:endParaRPr>
          </a:p>
          <a:p>
            <a:pPr algn="ctr"/>
            <a:r>
              <a:rPr lang="fr-FR" sz="1800" dirty="0">
                <a:latin typeface="Tahoma" panose="020B0604030504040204" pitchFamily="34" charset="0"/>
                <a:ea typeface="Tahoma" panose="020B0604030504040204" pitchFamily="34" charset="0"/>
                <a:cs typeface="Tahoma" panose="020B0604030504040204" pitchFamily="34" charset="0"/>
              </a:rPr>
              <a:t>L’affichage de code SQL</a:t>
            </a:r>
          </a:p>
          <a:p>
            <a:pPr algn="ctr"/>
            <a:endParaRPr lang="fr-FR" sz="1800" dirty="0"/>
          </a:p>
          <a:p>
            <a:pPr algn="ctr"/>
            <a:endParaRPr lang="fr-FR" dirty="0"/>
          </a:p>
        </p:txBody>
      </p:sp>
      <p:sp>
        <p:nvSpPr>
          <p:cNvPr id="29" name="Rectangle : coins arrondis 28">
            <a:extLst>
              <a:ext uri="{FF2B5EF4-FFF2-40B4-BE49-F238E27FC236}">
                <a16:creationId xmlns:a16="http://schemas.microsoft.com/office/drawing/2014/main" id="{ABA57DC1-5465-AFA6-B3A0-AF4A842703E4}"/>
              </a:ext>
            </a:extLst>
          </p:cNvPr>
          <p:cNvSpPr/>
          <p:nvPr/>
        </p:nvSpPr>
        <p:spPr>
          <a:xfrm>
            <a:off x="14278900" y="6545454"/>
            <a:ext cx="3836932" cy="8835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800" dirty="0">
                <a:latin typeface="Tahoma" panose="020B0604030504040204" pitchFamily="34" charset="0"/>
                <a:ea typeface="Tahoma" panose="020B0604030504040204" pitchFamily="34" charset="0"/>
                <a:cs typeface="Tahoma" panose="020B0604030504040204" pitchFamily="34" charset="0"/>
              </a:rPr>
              <a:t>Modification de la </a:t>
            </a:r>
            <a:r>
              <a:rPr lang="fr-FR" sz="1800" dirty="0" err="1">
                <a:latin typeface="Tahoma" panose="020B0604030504040204" pitchFamily="34" charset="0"/>
                <a:ea typeface="Tahoma" panose="020B0604030504040204" pitchFamily="34" charset="0"/>
                <a:cs typeface="Tahoma" panose="020B0604030504040204" pitchFamily="34" charset="0"/>
              </a:rPr>
              <a:t>sch</a:t>
            </a:r>
            <a:r>
              <a:rPr lang="ar-MA" sz="1800" dirty="0">
                <a:latin typeface="Tahoma" panose="020B0604030504040204" pitchFamily="34" charset="0"/>
                <a:ea typeface="Tahoma" panose="020B0604030504040204" pitchFamily="34" charset="0"/>
                <a:cs typeface="Tahoma" panose="020B0604030504040204" pitchFamily="34" charset="0"/>
              </a:rPr>
              <a:t>é</a:t>
            </a:r>
            <a:r>
              <a:rPr lang="en-US" sz="1800" dirty="0">
                <a:latin typeface="Tahoma" panose="020B0604030504040204" pitchFamily="34" charset="0"/>
                <a:ea typeface="Tahoma" panose="020B0604030504040204" pitchFamily="34" charset="0"/>
                <a:cs typeface="Tahoma" panose="020B0604030504040204" pitchFamily="34" charset="0"/>
              </a:rPr>
              <a:t>ma</a:t>
            </a:r>
            <a:endParaRPr lang="fr-FR" dirty="0"/>
          </a:p>
        </p:txBody>
      </p:sp>
      <p:sp>
        <p:nvSpPr>
          <p:cNvPr id="35" name="Ellipse 34">
            <a:extLst>
              <a:ext uri="{FF2B5EF4-FFF2-40B4-BE49-F238E27FC236}">
                <a16:creationId xmlns:a16="http://schemas.microsoft.com/office/drawing/2014/main" id="{0CEE458E-E365-8DD6-A29F-6BFE81B7E1DA}"/>
              </a:ext>
            </a:extLst>
          </p:cNvPr>
          <p:cNvSpPr/>
          <p:nvPr/>
        </p:nvSpPr>
        <p:spPr>
          <a:xfrm>
            <a:off x="6172200" y="2713329"/>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6</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sp>
        <p:nvSpPr>
          <p:cNvPr id="36" name="Ellipse 35">
            <a:extLst>
              <a:ext uri="{FF2B5EF4-FFF2-40B4-BE49-F238E27FC236}">
                <a16:creationId xmlns:a16="http://schemas.microsoft.com/office/drawing/2014/main" id="{8FD4B8EA-59D9-5EB1-D01A-7BEFCD94F0B4}"/>
              </a:ext>
            </a:extLst>
          </p:cNvPr>
          <p:cNvSpPr/>
          <p:nvPr/>
        </p:nvSpPr>
        <p:spPr>
          <a:xfrm>
            <a:off x="3957020" y="3220255"/>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7</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sp>
        <p:nvSpPr>
          <p:cNvPr id="37" name="Ellipse 36">
            <a:extLst>
              <a:ext uri="{FF2B5EF4-FFF2-40B4-BE49-F238E27FC236}">
                <a16:creationId xmlns:a16="http://schemas.microsoft.com/office/drawing/2014/main" id="{24B417E2-643F-C977-435D-7FC78034396A}"/>
              </a:ext>
            </a:extLst>
          </p:cNvPr>
          <p:cNvSpPr/>
          <p:nvPr/>
        </p:nvSpPr>
        <p:spPr>
          <a:xfrm>
            <a:off x="3993084" y="5034267"/>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8</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sp>
        <p:nvSpPr>
          <p:cNvPr id="40" name="Ellipse 39">
            <a:extLst>
              <a:ext uri="{FF2B5EF4-FFF2-40B4-BE49-F238E27FC236}">
                <a16:creationId xmlns:a16="http://schemas.microsoft.com/office/drawing/2014/main" id="{97C497BA-4D2C-0B51-2932-BE374CF49DBD}"/>
              </a:ext>
            </a:extLst>
          </p:cNvPr>
          <p:cNvSpPr/>
          <p:nvPr/>
        </p:nvSpPr>
        <p:spPr>
          <a:xfrm>
            <a:off x="3969797" y="6667500"/>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9</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sp>
        <p:nvSpPr>
          <p:cNvPr id="41" name="Ellipse 40">
            <a:extLst>
              <a:ext uri="{FF2B5EF4-FFF2-40B4-BE49-F238E27FC236}">
                <a16:creationId xmlns:a16="http://schemas.microsoft.com/office/drawing/2014/main" id="{988EAEE1-0DD2-36B4-3E6A-17FE2CEC0C36}"/>
              </a:ext>
            </a:extLst>
          </p:cNvPr>
          <p:cNvSpPr/>
          <p:nvPr/>
        </p:nvSpPr>
        <p:spPr>
          <a:xfrm>
            <a:off x="13856716" y="3422672"/>
            <a:ext cx="723285"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10</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sp>
        <p:nvSpPr>
          <p:cNvPr id="42" name="Ellipse 41">
            <a:extLst>
              <a:ext uri="{FF2B5EF4-FFF2-40B4-BE49-F238E27FC236}">
                <a16:creationId xmlns:a16="http://schemas.microsoft.com/office/drawing/2014/main" id="{4BAAD505-E2D8-DCEA-0DA9-8AC85E4B694E}"/>
              </a:ext>
            </a:extLst>
          </p:cNvPr>
          <p:cNvSpPr/>
          <p:nvPr/>
        </p:nvSpPr>
        <p:spPr>
          <a:xfrm>
            <a:off x="13917257" y="5090914"/>
            <a:ext cx="723284"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11</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sp>
        <p:nvSpPr>
          <p:cNvPr id="43" name="Ellipse 42">
            <a:extLst>
              <a:ext uri="{FF2B5EF4-FFF2-40B4-BE49-F238E27FC236}">
                <a16:creationId xmlns:a16="http://schemas.microsoft.com/office/drawing/2014/main" id="{D7323C5F-716B-17FB-58AA-CAE3BEC74ACD}"/>
              </a:ext>
            </a:extLst>
          </p:cNvPr>
          <p:cNvSpPr/>
          <p:nvPr/>
        </p:nvSpPr>
        <p:spPr>
          <a:xfrm>
            <a:off x="13977798" y="6683237"/>
            <a:ext cx="723284"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12</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cxnSp>
        <p:nvCxnSpPr>
          <p:cNvPr id="46" name="Connecteur droit avec flèche 45">
            <a:extLst>
              <a:ext uri="{FF2B5EF4-FFF2-40B4-BE49-F238E27FC236}">
                <a16:creationId xmlns:a16="http://schemas.microsoft.com/office/drawing/2014/main" id="{78A6D55D-495E-71F1-0738-84EFEAC326CB}"/>
              </a:ext>
            </a:extLst>
          </p:cNvPr>
          <p:cNvCxnSpPr>
            <a:cxnSpLocks/>
            <a:stCxn id="35" idx="4"/>
          </p:cNvCxnSpPr>
          <p:nvPr/>
        </p:nvCxnSpPr>
        <p:spPr>
          <a:xfrm>
            <a:off x="6473302" y="3332575"/>
            <a:ext cx="2107461" cy="181092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4" name="Connecteur droit avec flèche 53">
            <a:extLst>
              <a:ext uri="{FF2B5EF4-FFF2-40B4-BE49-F238E27FC236}">
                <a16:creationId xmlns:a16="http://schemas.microsoft.com/office/drawing/2014/main" id="{53EE496B-EBD8-711E-C567-C60B0AFF5B46}"/>
              </a:ext>
            </a:extLst>
          </p:cNvPr>
          <p:cNvCxnSpPr>
            <a:cxnSpLocks/>
            <a:stCxn id="36" idx="5"/>
          </p:cNvCxnSpPr>
          <p:nvPr/>
        </p:nvCxnSpPr>
        <p:spPr>
          <a:xfrm>
            <a:off x="4471032" y="3748815"/>
            <a:ext cx="3682368" cy="170430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6" name="Connecteur droit avec flèche 55">
            <a:extLst>
              <a:ext uri="{FF2B5EF4-FFF2-40B4-BE49-F238E27FC236}">
                <a16:creationId xmlns:a16="http://schemas.microsoft.com/office/drawing/2014/main" id="{23A60C0B-EC6C-86A3-BFAF-D23941F2743A}"/>
              </a:ext>
            </a:extLst>
          </p:cNvPr>
          <p:cNvCxnSpPr>
            <a:stCxn id="37" idx="6"/>
          </p:cNvCxnSpPr>
          <p:nvPr/>
        </p:nvCxnSpPr>
        <p:spPr>
          <a:xfrm>
            <a:off x="4595287" y="5343890"/>
            <a:ext cx="2179116" cy="30962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9" name="Connecteur droit avec flèche 58">
            <a:extLst>
              <a:ext uri="{FF2B5EF4-FFF2-40B4-BE49-F238E27FC236}">
                <a16:creationId xmlns:a16="http://schemas.microsoft.com/office/drawing/2014/main" id="{D5C922DA-4247-3759-7290-93F8588A4FC8}"/>
              </a:ext>
            </a:extLst>
          </p:cNvPr>
          <p:cNvCxnSpPr/>
          <p:nvPr/>
        </p:nvCxnSpPr>
        <p:spPr>
          <a:xfrm flipV="1">
            <a:off x="4595234" y="5813580"/>
            <a:ext cx="3554082" cy="13381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61" name="Connecteur droit avec flèche 60">
            <a:extLst>
              <a:ext uri="{FF2B5EF4-FFF2-40B4-BE49-F238E27FC236}">
                <a16:creationId xmlns:a16="http://schemas.microsoft.com/office/drawing/2014/main" id="{7EC85E6A-E376-9859-E7C9-96BBC89695C0}"/>
              </a:ext>
            </a:extLst>
          </p:cNvPr>
          <p:cNvCxnSpPr/>
          <p:nvPr/>
        </p:nvCxnSpPr>
        <p:spPr>
          <a:xfrm flipH="1">
            <a:off x="11458402" y="3780195"/>
            <a:ext cx="2519396" cy="20107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63" name="Connecteur droit avec flèche 62">
            <a:extLst>
              <a:ext uri="{FF2B5EF4-FFF2-40B4-BE49-F238E27FC236}">
                <a16:creationId xmlns:a16="http://schemas.microsoft.com/office/drawing/2014/main" id="{AE0C0589-F854-98FE-4183-4E31F50468C3}"/>
              </a:ext>
            </a:extLst>
          </p:cNvPr>
          <p:cNvCxnSpPr>
            <a:cxnSpLocks/>
            <a:stCxn id="42" idx="3"/>
          </p:cNvCxnSpPr>
          <p:nvPr/>
        </p:nvCxnSpPr>
        <p:spPr>
          <a:xfrm flipH="1">
            <a:off x="9623303" y="5619474"/>
            <a:ext cx="4399876" cy="41069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65" name="Connecteur droit avec flèche 64">
            <a:extLst>
              <a:ext uri="{FF2B5EF4-FFF2-40B4-BE49-F238E27FC236}">
                <a16:creationId xmlns:a16="http://schemas.microsoft.com/office/drawing/2014/main" id="{51211125-7EFF-6BF9-483D-51EEA18D545A}"/>
              </a:ext>
            </a:extLst>
          </p:cNvPr>
          <p:cNvCxnSpPr>
            <a:cxnSpLocks/>
            <a:stCxn id="43" idx="2"/>
          </p:cNvCxnSpPr>
          <p:nvPr/>
        </p:nvCxnSpPr>
        <p:spPr>
          <a:xfrm flipH="1" flipV="1">
            <a:off x="10134600" y="6210300"/>
            <a:ext cx="3843198" cy="78256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 name="object 9">
            <a:extLst>
              <a:ext uri="{FF2B5EF4-FFF2-40B4-BE49-F238E27FC236}">
                <a16:creationId xmlns:a16="http://schemas.microsoft.com/office/drawing/2014/main" id="{542BAD34-2E06-A260-EE46-7247C4332483}"/>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8" name="object 10">
            <a:extLst>
              <a:ext uri="{FF2B5EF4-FFF2-40B4-BE49-F238E27FC236}">
                <a16:creationId xmlns:a16="http://schemas.microsoft.com/office/drawing/2014/main" id="{8E5D41E9-BC40-54D6-4832-4427A2FA2614}"/>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15" name="object 11">
            <a:extLst>
              <a:ext uri="{FF2B5EF4-FFF2-40B4-BE49-F238E27FC236}">
                <a16:creationId xmlns:a16="http://schemas.microsoft.com/office/drawing/2014/main" id="{48367A47-4407-3617-E60C-434761738F82}"/>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16" name="object 12">
            <a:extLst>
              <a:ext uri="{FF2B5EF4-FFF2-40B4-BE49-F238E27FC236}">
                <a16:creationId xmlns:a16="http://schemas.microsoft.com/office/drawing/2014/main" id="{28210500-F84E-1587-02BD-165D63FBFE32}"/>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17" name="object 13">
            <a:extLst>
              <a:ext uri="{FF2B5EF4-FFF2-40B4-BE49-F238E27FC236}">
                <a16:creationId xmlns:a16="http://schemas.microsoft.com/office/drawing/2014/main" id="{A7AD441A-D2F5-AF03-75A7-D3F69489C59A}"/>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9" name="object 14">
            <a:extLst>
              <a:ext uri="{FF2B5EF4-FFF2-40B4-BE49-F238E27FC236}">
                <a16:creationId xmlns:a16="http://schemas.microsoft.com/office/drawing/2014/main" id="{9923141E-B354-DBE6-BE9C-3D791DE24685}"/>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10" name="ZoneTexte 9">
            <a:extLst>
              <a:ext uri="{FF2B5EF4-FFF2-40B4-BE49-F238E27FC236}">
                <a16:creationId xmlns:a16="http://schemas.microsoft.com/office/drawing/2014/main" id="{6AC0C429-C799-79E1-BD4D-48CAE99F59F0}"/>
              </a:ext>
            </a:extLst>
          </p:cNvPr>
          <p:cNvSpPr txBox="1"/>
          <p:nvPr/>
        </p:nvSpPr>
        <p:spPr>
          <a:xfrm>
            <a:off x="431032" y="2047156"/>
            <a:ext cx="1002128" cy="538609"/>
          </a:xfrm>
          <a:prstGeom prst="rect">
            <a:avLst/>
          </a:prstGeom>
          <a:noFill/>
        </p:spPr>
        <p:txBody>
          <a:bodyPr wrap="square">
            <a:spAutoFit/>
          </a:bodyPr>
          <a:lstStyle/>
          <a:p>
            <a:pPr algn="ctr"/>
            <a:r>
              <a:rPr lang="en-US" sz="2900" b="1" spc="-15" dirty="0">
                <a:solidFill>
                  <a:srgbClr val="FFFFFF"/>
                </a:solidFill>
                <a:latin typeface="Trebuchet MS"/>
              </a:rPr>
              <a:t>25</a:t>
            </a:r>
            <a:endParaRPr lang="fr-FR" sz="2900" b="1" spc="-15" dirty="0">
              <a:solidFill>
                <a:srgbClr val="FFFFFF"/>
              </a:solidFill>
              <a:latin typeface="Trebuchet MS"/>
            </a:endParaRPr>
          </a:p>
        </p:txBody>
      </p:sp>
    </p:spTree>
    <p:extLst>
      <p:ext uri="{BB962C8B-B14F-4D97-AF65-F5344CB8AC3E}">
        <p14:creationId xmlns:p14="http://schemas.microsoft.com/office/powerpoint/2010/main" val="14621827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fade">
                                      <p:cBhvr>
                                        <p:cTn id="73" dur="500"/>
                                        <p:tgtEl>
                                          <p:spTgt spid="6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1" grpId="0" animBg="1"/>
      <p:bldP spid="24" grpId="0" animBg="1"/>
      <p:bldP spid="26" grpId="0" animBg="1"/>
      <p:bldP spid="27" grpId="0" animBg="1"/>
      <p:bldP spid="28" grpId="0" animBg="1"/>
      <p:bldP spid="29" grpId="0" animBg="1"/>
      <p:bldP spid="35" grpId="0" animBg="1"/>
      <p:bldP spid="36" grpId="0" animBg="1"/>
      <p:bldP spid="37" grpId="0" animBg="1"/>
      <p:bldP spid="40" grpId="0" animBg="1"/>
      <p:bldP spid="41" grpId="0" animBg="1"/>
      <p:bldP spid="42" grpId="0" animBg="1"/>
      <p:bldP spid="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957801"/>
            <a:ext cx="2444115" cy="409575"/>
          </a:xfrm>
          <a:custGeom>
            <a:avLst/>
            <a:gdLst/>
            <a:ahLst/>
            <a:cxnLst/>
            <a:rect l="l" t="t" r="r" b="b"/>
            <a:pathLst>
              <a:path w="2444115" h="409575">
                <a:moveTo>
                  <a:pt x="0" y="409574"/>
                </a:moveTo>
                <a:lnTo>
                  <a:pt x="0" y="0"/>
                </a:lnTo>
                <a:lnTo>
                  <a:pt x="2443894" y="0"/>
                </a:lnTo>
                <a:lnTo>
                  <a:pt x="2443894" y="409574"/>
                </a:lnTo>
                <a:lnTo>
                  <a:pt x="0" y="409574"/>
                </a:lnTo>
                <a:close/>
              </a:path>
            </a:pathLst>
          </a:custGeom>
          <a:solidFill>
            <a:srgbClr val="D01717"/>
          </a:solidFill>
        </p:spPr>
        <p:txBody>
          <a:bodyPr wrap="square" lIns="0" tIns="0" rIns="0" bIns="0" rtlCol="0"/>
          <a:lstStyle/>
          <a:p>
            <a:endParaRPr/>
          </a:p>
        </p:txBody>
      </p:sp>
      <p:sp>
        <p:nvSpPr>
          <p:cNvPr id="3" name="object 3"/>
          <p:cNvSpPr/>
          <p:nvPr/>
        </p:nvSpPr>
        <p:spPr>
          <a:xfrm>
            <a:off x="0" y="473806"/>
            <a:ext cx="15398115" cy="390525"/>
          </a:xfrm>
          <a:custGeom>
            <a:avLst/>
            <a:gdLst/>
            <a:ahLst/>
            <a:cxnLst/>
            <a:rect l="l" t="t" r="r" b="b"/>
            <a:pathLst>
              <a:path w="15398115" h="390525">
                <a:moveTo>
                  <a:pt x="15397982" y="390524"/>
                </a:moveTo>
                <a:lnTo>
                  <a:pt x="0" y="390524"/>
                </a:lnTo>
                <a:lnTo>
                  <a:pt x="0" y="0"/>
                </a:lnTo>
                <a:lnTo>
                  <a:pt x="15397982" y="0"/>
                </a:lnTo>
                <a:lnTo>
                  <a:pt x="15397982" y="390524"/>
                </a:lnTo>
                <a:close/>
              </a:path>
            </a:pathLst>
          </a:custGeom>
          <a:solidFill>
            <a:srgbClr val="3D6EC2"/>
          </a:solidFill>
        </p:spPr>
        <p:txBody>
          <a:bodyPr wrap="square" lIns="0" tIns="0" rIns="0" bIns="0" rtlCol="0"/>
          <a:lstStyle/>
          <a:p>
            <a:endParaRPr/>
          </a:p>
        </p:txBody>
      </p:sp>
      <p:sp>
        <p:nvSpPr>
          <p:cNvPr id="5" name="object 5"/>
          <p:cNvSpPr/>
          <p:nvPr/>
        </p:nvSpPr>
        <p:spPr>
          <a:xfrm>
            <a:off x="2439306" y="1957800"/>
            <a:ext cx="15848694" cy="409575"/>
          </a:xfrm>
          <a:custGeom>
            <a:avLst/>
            <a:gdLst/>
            <a:ahLst/>
            <a:cxnLst/>
            <a:rect l="l" t="t" r="r" b="b"/>
            <a:pathLst>
              <a:path w="15529560" h="409575">
                <a:moveTo>
                  <a:pt x="0" y="0"/>
                </a:moveTo>
                <a:lnTo>
                  <a:pt x="15529401" y="0"/>
                </a:lnTo>
                <a:lnTo>
                  <a:pt x="15529401" y="409574"/>
                </a:lnTo>
                <a:lnTo>
                  <a:pt x="0" y="409574"/>
                </a:lnTo>
                <a:lnTo>
                  <a:pt x="0" y="0"/>
                </a:lnTo>
                <a:close/>
              </a:path>
            </a:pathLst>
          </a:custGeom>
          <a:solidFill>
            <a:srgbClr val="3D6EC2"/>
          </a:solidFill>
        </p:spPr>
        <p:txBody>
          <a:bodyPr wrap="square" lIns="0" tIns="0" rIns="0" bIns="0" rtlCol="0"/>
          <a:lstStyle/>
          <a:p>
            <a:endParaRPr/>
          </a:p>
        </p:txBody>
      </p:sp>
      <p:sp>
        <p:nvSpPr>
          <p:cNvPr id="35" name="object 35"/>
          <p:cNvSpPr txBox="1">
            <a:spLocks noGrp="1"/>
          </p:cNvSpPr>
          <p:nvPr>
            <p:ph type="title"/>
          </p:nvPr>
        </p:nvSpPr>
        <p:spPr>
          <a:xfrm>
            <a:off x="6982835" y="5071492"/>
            <a:ext cx="11449273" cy="1490152"/>
          </a:xfrm>
          <a:prstGeom prst="rect">
            <a:avLst/>
          </a:prstGeom>
        </p:spPr>
        <p:txBody>
          <a:bodyPr vert="horz" wrap="square" lIns="0" tIns="12700" rIns="0" bIns="0" rtlCol="0">
            <a:spAutoFit/>
          </a:bodyPr>
          <a:lstStyle/>
          <a:p>
            <a:pPr marL="12700">
              <a:lnSpc>
                <a:spcPct val="100000"/>
              </a:lnSpc>
              <a:spcBef>
                <a:spcPts val="100"/>
              </a:spcBef>
            </a:pPr>
            <a:r>
              <a:rPr lang="fr-FR" sz="9600" spc="-120" dirty="0">
                <a:solidFill>
                  <a:schemeClr val="tx2">
                    <a:lumMod val="60000"/>
                    <a:lumOff val="40000"/>
                  </a:schemeClr>
                </a:solidFill>
              </a:rPr>
              <a:t>Les annotations</a:t>
            </a:r>
            <a:endParaRPr sz="9600" spc="-120" dirty="0">
              <a:solidFill>
                <a:schemeClr val="tx2">
                  <a:lumMod val="60000"/>
                  <a:lumOff val="40000"/>
                </a:schemeClr>
              </a:solidFill>
            </a:endParaRPr>
          </a:p>
        </p:txBody>
      </p:sp>
      <p:sp>
        <p:nvSpPr>
          <p:cNvPr id="44" name="Rectangle 43">
            <a:extLst>
              <a:ext uri="{FF2B5EF4-FFF2-40B4-BE49-F238E27FC236}">
                <a16:creationId xmlns:a16="http://schemas.microsoft.com/office/drawing/2014/main" id="{5614CCD2-94D8-7A1F-E29C-ABC6FA32BBA4}"/>
              </a:ext>
            </a:extLst>
          </p:cNvPr>
          <p:cNvSpPr/>
          <p:nvPr/>
        </p:nvSpPr>
        <p:spPr>
          <a:xfrm>
            <a:off x="0" y="2367375"/>
            <a:ext cx="5943600" cy="748337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30000" dirty="0">
                <a:solidFill>
                  <a:schemeClr val="tx2">
                    <a:lumMod val="60000"/>
                    <a:lumOff val="40000"/>
                  </a:schemeClr>
                </a:solidFill>
                <a:latin typeface="Bernard MT Condensed" panose="02050806060905020404" pitchFamily="18" charset="0"/>
              </a:rPr>
              <a:t>04</a:t>
            </a:r>
            <a:endParaRPr lang="fr-FR" sz="30000" b="1" dirty="0">
              <a:solidFill>
                <a:schemeClr val="tx2">
                  <a:lumMod val="60000"/>
                  <a:lumOff val="40000"/>
                </a:schemeClr>
              </a:solidFill>
              <a:latin typeface="Bernard MT Condensed" panose="02050806060905020404" pitchFamily="18" charset="0"/>
              <a:ea typeface="Tahoma" panose="020B0604030504040204" pitchFamily="34" charset="0"/>
              <a:cs typeface="Tahoma" panose="020B0604030504040204" pitchFamily="34" charset="0"/>
            </a:endParaRPr>
          </a:p>
        </p:txBody>
      </p:sp>
      <p:sp>
        <p:nvSpPr>
          <p:cNvPr id="45" name="object 4">
            <a:extLst>
              <a:ext uri="{FF2B5EF4-FFF2-40B4-BE49-F238E27FC236}">
                <a16:creationId xmlns:a16="http://schemas.microsoft.com/office/drawing/2014/main" id="{0D161C6A-CC0F-00F7-D3F0-E91DBE8E31F1}"/>
              </a:ext>
            </a:extLst>
          </p:cNvPr>
          <p:cNvSpPr/>
          <p:nvPr/>
        </p:nvSpPr>
        <p:spPr>
          <a:xfrm>
            <a:off x="14966337" y="46977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4" name="object 9">
            <a:extLst>
              <a:ext uri="{FF2B5EF4-FFF2-40B4-BE49-F238E27FC236}">
                <a16:creationId xmlns:a16="http://schemas.microsoft.com/office/drawing/2014/main" id="{54510D51-28E3-D0EC-674D-EDAA0F25212B}"/>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6" name="object 10">
            <a:extLst>
              <a:ext uri="{FF2B5EF4-FFF2-40B4-BE49-F238E27FC236}">
                <a16:creationId xmlns:a16="http://schemas.microsoft.com/office/drawing/2014/main" id="{BE640B77-2145-CAEB-7DF6-308C5F353F8F}"/>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7" name="object 11">
            <a:extLst>
              <a:ext uri="{FF2B5EF4-FFF2-40B4-BE49-F238E27FC236}">
                <a16:creationId xmlns:a16="http://schemas.microsoft.com/office/drawing/2014/main" id="{544DD3C5-178C-9E34-7EE7-AC1E3EDA1391}"/>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8" name="object 12">
            <a:extLst>
              <a:ext uri="{FF2B5EF4-FFF2-40B4-BE49-F238E27FC236}">
                <a16:creationId xmlns:a16="http://schemas.microsoft.com/office/drawing/2014/main" id="{30EA03A4-0761-70F7-5BCD-DB604969D015}"/>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9" name="object 13">
            <a:extLst>
              <a:ext uri="{FF2B5EF4-FFF2-40B4-BE49-F238E27FC236}">
                <a16:creationId xmlns:a16="http://schemas.microsoft.com/office/drawing/2014/main" id="{DB949258-C7DF-715A-DD57-F947883AFF77}"/>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11" name="object 14">
            <a:extLst>
              <a:ext uri="{FF2B5EF4-FFF2-40B4-BE49-F238E27FC236}">
                <a16:creationId xmlns:a16="http://schemas.microsoft.com/office/drawing/2014/main" id="{275A920B-2128-591A-5A65-855BEFC1D1E0}"/>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12" name="ZoneTexte 11">
            <a:extLst>
              <a:ext uri="{FF2B5EF4-FFF2-40B4-BE49-F238E27FC236}">
                <a16:creationId xmlns:a16="http://schemas.microsoft.com/office/drawing/2014/main" id="{86C1205F-7463-E5CC-2451-203846C90E7B}"/>
              </a:ext>
            </a:extLst>
          </p:cNvPr>
          <p:cNvSpPr txBox="1"/>
          <p:nvPr/>
        </p:nvSpPr>
        <p:spPr>
          <a:xfrm>
            <a:off x="431032" y="1887033"/>
            <a:ext cx="1002128" cy="538609"/>
          </a:xfrm>
          <a:prstGeom prst="rect">
            <a:avLst/>
          </a:prstGeom>
          <a:noFill/>
        </p:spPr>
        <p:txBody>
          <a:bodyPr wrap="square">
            <a:spAutoFit/>
          </a:bodyPr>
          <a:lstStyle/>
          <a:p>
            <a:pPr algn="ctr"/>
            <a:r>
              <a:rPr lang="en-US" sz="2900" b="1" spc="-15" dirty="0">
                <a:solidFill>
                  <a:srgbClr val="FFFFFF"/>
                </a:solidFill>
                <a:latin typeface="Trebuchet MS"/>
              </a:rPr>
              <a:t>26</a:t>
            </a:r>
            <a:endParaRPr lang="fr-FR" sz="2900" b="1" spc="-15" dirty="0">
              <a:solidFill>
                <a:srgbClr val="FFFFFF"/>
              </a:solidFill>
              <a:latin typeface="Trebuchet M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150516" y="527941"/>
            <a:ext cx="7424642" cy="523220"/>
          </a:xfrm>
          <a:prstGeom prst="rect">
            <a:avLst/>
          </a:prstGeom>
          <a:noFill/>
        </p:spPr>
        <p:txBody>
          <a:bodyPr wrap="square">
            <a:spAutoFit/>
          </a:bodyPr>
          <a:lstStyle/>
          <a:p>
            <a:r>
              <a:rPr lang="fr-FR" sz="2800" b="1" dirty="0">
                <a:solidFill>
                  <a:schemeClr val="bg1"/>
                </a:solidFill>
                <a:latin typeface="Manrope"/>
                <a:sym typeface="Manrope"/>
              </a:rPr>
              <a:t>L</a:t>
            </a:r>
            <a:r>
              <a:rPr lang="en" sz="2800" b="1" dirty="0">
                <a:solidFill>
                  <a:schemeClr val="bg1"/>
                </a:solidFill>
                <a:latin typeface="Manrope"/>
                <a:sym typeface="Manrope"/>
              </a:rPr>
              <a:t>es annotations en Hibernet</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443070"/>
          </a:xfrm>
          <a:prstGeom prst="rect">
            <a:avLst/>
          </a:prstGeom>
        </p:spPr>
        <p:txBody>
          <a:bodyPr vert="horz" wrap="square" lIns="0" tIns="12065" rIns="0" bIns="0" rtlCol="0">
            <a:spAutoFit/>
          </a:bodyPr>
          <a:lstStyle/>
          <a:p>
            <a:pPr marL="12700">
              <a:lnSpc>
                <a:spcPct val="100000"/>
              </a:lnSpc>
              <a:spcBef>
                <a:spcPts val="95"/>
              </a:spcBef>
            </a:pPr>
            <a:r>
              <a:rPr lang="fr-FR" sz="2800" spc="-60" dirty="0"/>
              <a:t>VI.1 Qu’est ce qu’on désigne par une annotation dans </a:t>
            </a:r>
            <a:r>
              <a:rPr lang="fr-FR" sz="2800" spc="-60" dirty="0" err="1"/>
              <a:t>Hibernet</a:t>
            </a:r>
            <a:r>
              <a:rPr lang="fr-FR" sz="2800" spc="-60" dirty="0"/>
              <a:t> ?</a:t>
            </a:r>
            <a:endParaRPr sz="2800" spc="-60" dirty="0"/>
          </a:p>
        </p:txBody>
      </p:sp>
      <p:sp>
        <p:nvSpPr>
          <p:cNvPr id="15" name="object 9">
            <a:extLst>
              <a:ext uri="{FF2B5EF4-FFF2-40B4-BE49-F238E27FC236}">
                <a16:creationId xmlns:a16="http://schemas.microsoft.com/office/drawing/2014/main" id="{16112356-8A78-5889-3C2F-186A63C96B3B}"/>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16" name="object 10">
            <a:extLst>
              <a:ext uri="{FF2B5EF4-FFF2-40B4-BE49-F238E27FC236}">
                <a16:creationId xmlns:a16="http://schemas.microsoft.com/office/drawing/2014/main" id="{8D160491-C483-E758-91F7-2277D9F3377F}"/>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18" name="object 11">
            <a:extLst>
              <a:ext uri="{FF2B5EF4-FFF2-40B4-BE49-F238E27FC236}">
                <a16:creationId xmlns:a16="http://schemas.microsoft.com/office/drawing/2014/main" id="{3788BDFE-F371-6D6B-7A9A-2D099E559DB5}"/>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19" name="object 12">
            <a:extLst>
              <a:ext uri="{FF2B5EF4-FFF2-40B4-BE49-F238E27FC236}">
                <a16:creationId xmlns:a16="http://schemas.microsoft.com/office/drawing/2014/main" id="{630B4C83-2D9D-C4C1-B1E9-8AA4812311EB}"/>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20" name="object 13">
            <a:extLst>
              <a:ext uri="{FF2B5EF4-FFF2-40B4-BE49-F238E27FC236}">
                <a16:creationId xmlns:a16="http://schemas.microsoft.com/office/drawing/2014/main" id="{67156E5D-EEA4-5B4B-D9B3-E3D6DF29804B}"/>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pic>
        <p:nvPicPr>
          <p:cNvPr id="23" name="Image 22">
            <a:extLst>
              <a:ext uri="{FF2B5EF4-FFF2-40B4-BE49-F238E27FC236}">
                <a16:creationId xmlns:a16="http://schemas.microsoft.com/office/drawing/2014/main" id="{DE7BC570-7F83-EF07-28F8-95CCDAD156A9}"/>
              </a:ext>
            </a:extLst>
          </p:cNvPr>
          <p:cNvPicPr>
            <a:picLocks noChangeAspect="1"/>
          </p:cNvPicPr>
          <p:nvPr/>
        </p:nvPicPr>
        <p:blipFill>
          <a:blip r:embed="rId2"/>
          <a:stretch>
            <a:fillRect/>
          </a:stretch>
        </p:blipFill>
        <p:spPr>
          <a:xfrm>
            <a:off x="429" y="2045460"/>
            <a:ext cx="18288000" cy="409575"/>
          </a:xfrm>
          <a:prstGeom prst="rect">
            <a:avLst/>
          </a:prstGeom>
        </p:spPr>
      </p:pic>
      <p:pic>
        <p:nvPicPr>
          <p:cNvPr id="31" name="Image 30">
            <a:extLst>
              <a:ext uri="{FF2B5EF4-FFF2-40B4-BE49-F238E27FC236}">
                <a16:creationId xmlns:a16="http://schemas.microsoft.com/office/drawing/2014/main" id="{CC13EE99-90A1-10F4-1F25-5A2273985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203" y="4009634"/>
            <a:ext cx="7620000" cy="4286250"/>
          </a:xfrm>
          <a:prstGeom prst="rect">
            <a:avLst/>
          </a:prstGeom>
        </p:spPr>
      </p:pic>
      <p:sp>
        <p:nvSpPr>
          <p:cNvPr id="32" name="Phylactère : pensées 31">
            <a:extLst>
              <a:ext uri="{FF2B5EF4-FFF2-40B4-BE49-F238E27FC236}">
                <a16:creationId xmlns:a16="http://schemas.microsoft.com/office/drawing/2014/main" id="{DEFDE266-F64F-C893-35F2-7C2AA123A66E}"/>
              </a:ext>
            </a:extLst>
          </p:cNvPr>
          <p:cNvSpPr/>
          <p:nvPr/>
        </p:nvSpPr>
        <p:spPr>
          <a:xfrm>
            <a:off x="685800" y="3797820"/>
            <a:ext cx="2585571" cy="2209775"/>
          </a:xfrm>
          <a:prstGeom prst="cloudCallout">
            <a:avLst>
              <a:gd name="adj1" fmla="val 144694"/>
              <a:gd name="adj2" fmla="val 1263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latin typeface="DM Sans"/>
              </a:rPr>
              <a:t>Vous savez c’est quoi annotations ?</a:t>
            </a:r>
          </a:p>
        </p:txBody>
      </p:sp>
      <p:sp>
        <p:nvSpPr>
          <p:cNvPr id="35" name="Phylactère : pensées 34">
            <a:extLst>
              <a:ext uri="{FF2B5EF4-FFF2-40B4-BE49-F238E27FC236}">
                <a16:creationId xmlns:a16="http://schemas.microsoft.com/office/drawing/2014/main" id="{A246A915-4CA0-D17A-889C-7CC09BB191D3}"/>
              </a:ext>
            </a:extLst>
          </p:cNvPr>
          <p:cNvSpPr/>
          <p:nvPr/>
        </p:nvSpPr>
        <p:spPr>
          <a:xfrm>
            <a:off x="14531908" y="3230883"/>
            <a:ext cx="2585571" cy="2209775"/>
          </a:xfrm>
          <a:prstGeom prst="cloudCallout">
            <a:avLst>
              <a:gd name="adj1" fmla="val -127563"/>
              <a:gd name="adj2" fmla="val 10196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latin typeface="DM Sans"/>
              </a:rPr>
              <a:t>Un plat délicieux que j'avais déjà goûté dans un restaurant</a:t>
            </a:r>
          </a:p>
        </p:txBody>
      </p:sp>
      <p:sp>
        <p:nvSpPr>
          <p:cNvPr id="2" name="object 14">
            <a:extLst>
              <a:ext uri="{FF2B5EF4-FFF2-40B4-BE49-F238E27FC236}">
                <a16:creationId xmlns:a16="http://schemas.microsoft.com/office/drawing/2014/main" id="{A5A38E30-6CDA-9152-0096-ABE2011E0313}"/>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5" name="ZoneTexte 4">
            <a:extLst>
              <a:ext uri="{FF2B5EF4-FFF2-40B4-BE49-F238E27FC236}">
                <a16:creationId xmlns:a16="http://schemas.microsoft.com/office/drawing/2014/main" id="{0885F335-00FD-0DEE-1BF3-72631AC9140C}"/>
              </a:ext>
            </a:extLst>
          </p:cNvPr>
          <p:cNvSpPr txBox="1"/>
          <p:nvPr/>
        </p:nvSpPr>
        <p:spPr>
          <a:xfrm>
            <a:off x="431032" y="1975148"/>
            <a:ext cx="1002128" cy="538609"/>
          </a:xfrm>
          <a:prstGeom prst="rect">
            <a:avLst/>
          </a:prstGeom>
          <a:noFill/>
        </p:spPr>
        <p:txBody>
          <a:bodyPr wrap="square">
            <a:spAutoFit/>
          </a:bodyPr>
          <a:lstStyle/>
          <a:p>
            <a:pPr algn="ctr"/>
            <a:r>
              <a:rPr lang="en-US" sz="2900" b="1" spc="-15" dirty="0">
                <a:solidFill>
                  <a:srgbClr val="FFFFFF"/>
                </a:solidFill>
                <a:latin typeface="Trebuchet MS"/>
              </a:rPr>
              <a:t>27</a:t>
            </a:r>
            <a:endParaRPr lang="fr-FR" sz="2900" b="1" spc="-15" dirty="0">
              <a:solidFill>
                <a:srgbClr val="FFFFFF"/>
              </a:solidFill>
              <a:latin typeface="Trebuchet MS"/>
            </a:endParaRPr>
          </a:p>
        </p:txBody>
      </p:sp>
    </p:spTree>
    <p:extLst>
      <p:ext uri="{BB962C8B-B14F-4D97-AF65-F5344CB8AC3E}">
        <p14:creationId xmlns:p14="http://schemas.microsoft.com/office/powerpoint/2010/main" val="6197926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150516" y="527941"/>
            <a:ext cx="7424642" cy="523220"/>
          </a:xfrm>
          <a:prstGeom prst="rect">
            <a:avLst/>
          </a:prstGeom>
          <a:noFill/>
        </p:spPr>
        <p:txBody>
          <a:bodyPr wrap="square">
            <a:spAutoFit/>
          </a:bodyPr>
          <a:lstStyle/>
          <a:p>
            <a:r>
              <a:rPr lang="fr-FR" sz="2800" b="1" dirty="0">
                <a:solidFill>
                  <a:schemeClr val="bg1"/>
                </a:solidFill>
                <a:latin typeface="Manrope"/>
                <a:sym typeface="Manrope"/>
              </a:rPr>
              <a:t>L</a:t>
            </a:r>
            <a:r>
              <a:rPr lang="en" sz="2800" b="1" dirty="0">
                <a:solidFill>
                  <a:schemeClr val="bg1"/>
                </a:solidFill>
                <a:latin typeface="Manrope"/>
                <a:sym typeface="Manrope"/>
              </a:rPr>
              <a:t>es annotations en Hibernet</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443070"/>
          </a:xfrm>
          <a:prstGeom prst="rect">
            <a:avLst/>
          </a:prstGeom>
        </p:spPr>
        <p:txBody>
          <a:bodyPr vert="horz" wrap="square" lIns="0" tIns="12065" rIns="0" bIns="0" rtlCol="0">
            <a:spAutoFit/>
          </a:bodyPr>
          <a:lstStyle/>
          <a:p>
            <a:pPr marL="12700">
              <a:lnSpc>
                <a:spcPct val="100000"/>
              </a:lnSpc>
              <a:spcBef>
                <a:spcPts val="95"/>
              </a:spcBef>
            </a:pPr>
            <a:r>
              <a:rPr lang="fr-FR" sz="2800" spc="-60" dirty="0"/>
              <a:t>VI.1 Qu’est ce qu’on désigne par une annotation dans </a:t>
            </a:r>
            <a:r>
              <a:rPr lang="fr-FR" sz="2800" spc="-60" dirty="0" err="1"/>
              <a:t>Hibernet</a:t>
            </a:r>
            <a:r>
              <a:rPr lang="fr-FR" sz="2800" spc="-60" dirty="0"/>
              <a:t> ?</a:t>
            </a:r>
            <a:endParaRPr sz="2800" spc="-60" dirty="0"/>
          </a:p>
        </p:txBody>
      </p:sp>
      <p:sp>
        <p:nvSpPr>
          <p:cNvPr id="15" name="object 9">
            <a:extLst>
              <a:ext uri="{FF2B5EF4-FFF2-40B4-BE49-F238E27FC236}">
                <a16:creationId xmlns:a16="http://schemas.microsoft.com/office/drawing/2014/main" id="{16112356-8A78-5889-3C2F-186A63C96B3B}"/>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16" name="object 10">
            <a:extLst>
              <a:ext uri="{FF2B5EF4-FFF2-40B4-BE49-F238E27FC236}">
                <a16:creationId xmlns:a16="http://schemas.microsoft.com/office/drawing/2014/main" id="{8D160491-C483-E758-91F7-2277D9F3377F}"/>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18" name="object 11">
            <a:extLst>
              <a:ext uri="{FF2B5EF4-FFF2-40B4-BE49-F238E27FC236}">
                <a16:creationId xmlns:a16="http://schemas.microsoft.com/office/drawing/2014/main" id="{3788BDFE-F371-6D6B-7A9A-2D099E559DB5}"/>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19" name="object 12">
            <a:extLst>
              <a:ext uri="{FF2B5EF4-FFF2-40B4-BE49-F238E27FC236}">
                <a16:creationId xmlns:a16="http://schemas.microsoft.com/office/drawing/2014/main" id="{630B4C83-2D9D-C4C1-B1E9-8AA4812311EB}"/>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20" name="object 13">
            <a:extLst>
              <a:ext uri="{FF2B5EF4-FFF2-40B4-BE49-F238E27FC236}">
                <a16:creationId xmlns:a16="http://schemas.microsoft.com/office/drawing/2014/main" id="{67156E5D-EEA4-5B4B-D9B3-E3D6DF29804B}"/>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pic>
        <p:nvPicPr>
          <p:cNvPr id="23" name="Image 22">
            <a:extLst>
              <a:ext uri="{FF2B5EF4-FFF2-40B4-BE49-F238E27FC236}">
                <a16:creationId xmlns:a16="http://schemas.microsoft.com/office/drawing/2014/main" id="{DE7BC570-7F83-EF07-28F8-95CCDAD156A9}"/>
              </a:ext>
            </a:extLst>
          </p:cNvPr>
          <p:cNvPicPr>
            <a:picLocks noChangeAspect="1"/>
          </p:cNvPicPr>
          <p:nvPr/>
        </p:nvPicPr>
        <p:blipFill>
          <a:blip r:embed="rId2"/>
          <a:stretch>
            <a:fillRect/>
          </a:stretch>
        </p:blipFill>
        <p:spPr>
          <a:xfrm>
            <a:off x="429" y="2045460"/>
            <a:ext cx="18288000" cy="409575"/>
          </a:xfrm>
          <a:prstGeom prst="rect">
            <a:avLst/>
          </a:prstGeom>
        </p:spPr>
      </p:pic>
      <p:sp>
        <p:nvSpPr>
          <p:cNvPr id="26" name="Rectangle 25">
            <a:extLst>
              <a:ext uri="{FF2B5EF4-FFF2-40B4-BE49-F238E27FC236}">
                <a16:creationId xmlns:a16="http://schemas.microsoft.com/office/drawing/2014/main" id="{57942DFE-C65B-300C-4E82-02CD65EDC432}"/>
              </a:ext>
            </a:extLst>
          </p:cNvPr>
          <p:cNvSpPr/>
          <p:nvPr/>
        </p:nvSpPr>
        <p:spPr>
          <a:xfrm>
            <a:off x="917135" y="4695119"/>
            <a:ext cx="5080620" cy="21536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latin typeface="DM Sans"/>
              </a:rPr>
              <a:t>Une annotation est une métadonnée qui fournit des informations supplémentaires au compilateur ou à d'autres outils de développement, tels que les variables d'instance, les constructeurs, les méthodes et les classes. Ces annotations font partie du package </a:t>
            </a:r>
            <a:r>
              <a:rPr lang="fr-FR" dirty="0" err="1">
                <a:latin typeface="DM Sans"/>
              </a:rPr>
              <a:t>javax.persistence</a:t>
            </a:r>
            <a:r>
              <a:rPr lang="fr-FR" dirty="0">
                <a:latin typeface="DM Sans"/>
              </a:rPr>
              <a:t>.</a:t>
            </a:r>
          </a:p>
          <a:p>
            <a:pPr algn="ctr"/>
            <a:endParaRPr lang="fr-FR" dirty="0"/>
          </a:p>
        </p:txBody>
      </p:sp>
      <p:sp>
        <p:nvSpPr>
          <p:cNvPr id="27" name="Rectangle 26">
            <a:extLst>
              <a:ext uri="{FF2B5EF4-FFF2-40B4-BE49-F238E27FC236}">
                <a16:creationId xmlns:a16="http://schemas.microsoft.com/office/drawing/2014/main" id="{BD44130A-68C9-E4E9-52AB-05F4B1443853}"/>
              </a:ext>
            </a:extLst>
          </p:cNvPr>
          <p:cNvSpPr/>
          <p:nvPr/>
        </p:nvSpPr>
        <p:spPr>
          <a:xfrm>
            <a:off x="11817891" y="4835849"/>
            <a:ext cx="5822502" cy="187220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latin typeface="DM Sans"/>
              </a:rPr>
              <a:t>Les annotations </a:t>
            </a:r>
            <a:r>
              <a:rPr lang="fr-FR" dirty="0" err="1">
                <a:latin typeface="DM Sans"/>
              </a:rPr>
              <a:t>Hibernet</a:t>
            </a:r>
            <a:r>
              <a:rPr lang="fr-FR" dirty="0">
                <a:latin typeface="DM Sans"/>
              </a:rPr>
              <a:t>, telles que @Entity, @Table et @Column, permettent de mapper les classes Java aux tables de la base de données</a:t>
            </a:r>
          </a:p>
          <a:p>
            <a:pPr algn="ctr"/>
            <a:endParaRPr lang="fr-FR" dirty="0"/>
          </a:p>
        </p:txBody>
      </p:sp>
      <p:sp>
        <p:nvSpPr>
          <p:cNvPr id="28" name="Rectangle 27">
            <a:extLst>
              <a:ext uri="{FF2B5EF4-FFF2-40B4-BE49-F238E27FC236}">
                <a16:creationId xmlns:a16="http://schemas.microsoft.com/office/drawing/2014/main" id="{5ABFD09A-462A-C2FB-3444-72DC83B2BEA0}"/>
              </a:ext>
            </a:extLst>
          </p:cNvPr>
          <p:cNvSpPr/>
          <p:nvPr/>
        </p:nvSpPr>
        <p:spPr>
          <a:xfrm>
            <a:off x="6417099" y="2791191"/>
            <a:ext cx="4896544" cy="12124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fr-FR" sz="1800" dirty="0">
                <a:sym typeface="DM Sans"/>
              </a:rPr>
              <a:t> </a:t>
            </a:r>
            <a:r>
              <a:rPr lang="fr-FR" sz="1800" dirty="0"/>
              <a:t>Elles sont identifiables par le symbole "@" placé devant leur nom.</a:t>
            </a:r>
          </a:p>
        </p:txBody>
      </p:sp>
      <p:pic>
        <p:nvPicPr>
          <p:cNvPr id="5" name="Image 4">
            <a:extLst>
              <a:ext uri="{FF2B5EF4-FFF2-40B4-BE49-F238E27FC236}">
                <a16:creationId xmlns:a16="http://schemas.microsoft.com/office/drawing/2014/main" id="{E4FE96BC-354C-40F1-5BAF-04817549E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571" y="4098904"/>
            <a:ext cx="5159601" cy="3834658"/>
          </a:xfrm>
          <a:prstGeom prst="rect">
            <a:avLst/>
          </a:prstGeom>
        </p:spPr>
      </p:pic>
      <p:sp>
        <p:nvSpPr>
          <p:cNvPr id="6" name="Ellipse 5">
            <a:extLst>
              <a:ext uri="{FF2B5EF4-FFF2-40B4-BE49-F238E27FC236}">
                <a16:creationId xmlns:a16="http://schemas.microsoft.com/office/drawing/2014/main" id="{9B5064EF-81E0-ACB5-ED1B-5AC5BA286AA5}"/>
              </a:ext>
            </a:extLst>
          </p:cNvPr>
          <p:cNvSpPr/>
          <p:nvPr/>
        </p:nvSpPr>
        <p:spPr>
          <a:xfrm>
            <a:off x="685800" y="6398434"/>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1</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sp>
        <p:nvSpPr>
          <p:cNvPr id="7" name="Ellipse 6">
            <a:extLst>
              <a:ext uri="{FF2B5EF4-FFF2-40B4-BE49-F238E27FC236}">
                <a16:creationId xmlns:a16="http://schemas.microsoft.com/office/drawing/2014/main" id="{65810768-1E46-E08D-8A04-F9E1F4022577}"/>
              </a:ext>
            </a:extLst>
          </p:cNvPr>
          <p:cNvSpPr/>
          <p:nvPr/>
        </p:nvSpPr>
        <p:spPr>
          <a:xfrm>
            <a:off x="11569412" y="6398434"/>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2</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sp>
        <p:nvSpPr>
          <p:cNvPr id="8" name="Ellipse 7">
            <a:extLst>
              <a:ext uri="{FF2B5EF4-FFF2-40B4-BE49-F238E27FC236}">
                <a16:creationId xmlns:a16="http://schemas.microsoft.com/office/drawing/2014/main" id="{C8AA234F-B10D-CC25-F5A8-D2B96889319D}"/>
              </a:ext>
            </a:extLst>
          </p:cNvPr>
          <p:cNvSpPr/>
          <p:nvPr/>
        </p:nvSpPr>
        <p:spPr>
          <a:xfrm>
            <a:off x="6044380" y="3789145"/>
            <a:ext cx="602203" cy="6192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Tahoma" panose="020B0604030504040204" pitchFamily="34" charset="0"/>
                <a:ea typeface="Tahoma" panose="020B0604030504040204" pitchFamily="34" charset="0"/>
                <a:cs typeface="Tahoma" panose="020B0604030504040204" pitchFamily="34" charset="0"/>
              </a:rPr>
              <a:t>3</a:t>
            </a:r>
            <a:endParaRPr lang="fr-FR" sz="2000" b="1" dirty="0">
              <a:latin typeface="Tahoma" panose="020B0604030504040204" pitchFamily="34" charset="0"/>
              <a:ea typeface="Tahoma" panose="020B0604030504040204" pitchFamily="34" charset="0"/>
              <a:cs typeface="Tahoma" panose="020B0604030504040204" pitchFamily="34" charset="0"/>
            </a:endParaRPr>
          </a:p>
        </p:txBody>
      </p:sp>
      <p:sp>
        <p:nvSpPr>
          <p:cNvPr id="9" name="ZoneTexte 8">
            <a:extLst>
              <a:ext uri="{FF2B5EF4-FFF2-40B4-BE49-F238E27FC236}">
                <a16:creationId xmlns:a16="http://schemas.microsoft.com/office/drawing/2014/main" id="{E9BD28A1-F9A8-92CC-E6EF-AE57F2867A53}"/>
              </a:ext>
            </a:extLst>
          </p:cNvPr>
          <p:cNvSpPr txBox="1"/>
          <p:nvPr/>
        </p:nvSpPr>
        <p:spPr>
          <a:xfrm>
            <a:off x="3627699" y="7959294"/>
            <a:ext cx="13867116" cy="15696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2400" b="1" dirty="0">
                <a:solidFill>
                  <a:schemeClr val="tx1"/>
                </a:solidFill>
              </a:rPr>
              <a:t>Remarque :     </a:t>
            </a:r>
          </a:p>
          <a:p>
            <a:endParaRPr lang="fr-FR" sz="2400" b="1" dirty="0">
              <a:solidFill>
                <a:srgbClr val="C00000"/>
              </a:solidFill>
            </a:endParaRPr>
          </a:p>
          <a:p>
            <a:r>
              <a:rPr lang="fr-FR" sz="2400" b="1" dirty="0">
                <a:solidFill>
                  <a:srgbClr val="C00000"/>
                </a:solidFill>
              </a:rPr>
              <a:t> Les annotations constituent un moyen de fournir des informations supplémentaires au compilateur sans qu'elles fassent partie intégrante du programme lui-même.</a:t>
            </a:r>
          </a:p>
        </p:txBody>
      </p:sp>
      <p:pic>
        <p:nvPicPr>
          <p:cNvPr id="10" name="Image 9">
            <a:extLst>
              <a:ext uri="{FF2B5EF4-FFF2-40B4-BE49-F238E27FC236}">
                <a16:creationId xmlns:a16="http://schemas.microsoft.com/office/drawing/2014/main" id="{E7E57200-4E35-164E-A947-A71F0CD015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7313" y="7579415"/>
            <a:ext cx="2190132" cy="2190132"/>
          </a:xfrm>
          <a:prstGeom prst="rect">
            <a:avLst/>
          </a:prstGeom>
        </p:spPr>
      </p:pic>
      <p:sp>
        <p:nvSpPr>
          <p:cNvPr id="2" name="object 14">
            <a:extLst>
              <a:ext uri="{FF2B5EF4-FFF2-40B4-BE49-F238E27FC236}">
                <a16:creationId xmlns:a16="http://schemas.microsoft.com/office/drawing/2014/main" id="{298C239C-58E1-9BA6-B9A8-31F63E1F5D4B}"/>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11" name="ZoneTexte 10">
            <a:extLst>
              <a:ext uri="{FF2B5EF4-FFF2-40B4-BE49-F238E27FC236}">
                <a16:creationId xmlns:a16="http://schemas.microsoft.com/office/drawing/2014/main" id="{6E884ADE-02F6-4362-582A-7FA65105A39A}"/>
              </a:ext>
            </a:extLst>
          </p:cNvPr>
          <p:cNvSpPr txBox="1"/>
          <p:nvPr/>
        </p:nvSpPr>
        <p:spPr>
          <a:xfrm>
            <a:off x="431032" y="1975148"/>
            <a:ext cx="1002128" cy="538609"/>
          </a:xfrm>
          <a:prstGeom prst="rect">
            <a:avLst/>
          </a:prstGeom>
          <a:noFill/>
        </p:spPr>
        <p:txBody>
          <a:bodyPr wrap="square">
            <a:spAutoFit/>
          </a:bodyPr>
          <a:lstStyle/>
          <a:p>
            <a:pPr algn="ctr"/>
            <a:r>
              <a:rPr lang="en-US" sz="2900" b="1" spc="-15" dirty="0">
                <a:solidFill>
                  <a:srgbClr val="FFFFFF"/>
                </a:solidFill>
                <a:latin typeface="Trebuchet MS"/>
              </a:rPr>
              <a:t>28</a:t>
            </a:r>
            <a:endParaRPr lang="fr-FR" sz="2900" b="1" spc="-15" dirty="0">
              <a:solidFill>
                <a:srgbClr val="FFFFFF"/>
              </a:solidFill>
              <a:latin typeface="Trebuchet MS"/>
            </a:endParaRPr>
          </a:p>
        </p:txBody>
      </p:sp>
    </p:spTree>
    <p:extLst>
      <p:ext uri="{BB962C8B-B14F-4D97-AF65-F5344CB8AC3E}">
        <p14:creationId xmlns:p14="http://schemas.microsoft.com/office/powerpoint/2010/main" val="2858023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6" grpId="0" animBg="1"/>
      <p:bldP spid="7" grpId="0" animBg="1"/>
      <p:bldP spid="8" grpId="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875555"/>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1875556"/>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150516" y="527941"/>
            <a:ext cx="7424642" cy="523220"/>
          </a:xfrm>
          <a:prstGeom prst="rect">
            <a:avLst/>
          </a:prstGeom>
          <a:noFill/>
        </p:spPr>
        <p:txBody>
          <a:bodyPr wrap="square">
            <a:spAutoFit/>
          </a:bodyPr>
          <a:lstStyle/>
          <a:p>
            <a:r>
              <a:rPr lang="fr-FR" sz="2800" b="1" dirty="0">
                <a:solidFill>
                  <a:schemeClr val="bg1"/>
                </a:solidFill>
                <a:latin typeface="Manrope"/>
                <a:sym typeface="Manrope"/>
              </a:rPr>
              <a:t>L</a:t>
            </a:r>
            <a:r>
              <a:rPr lang="en" sz="2800" b="1" dirty="0">
                <a:solidFill>
                  <a:schemeClr val="bg1"/>
                </a:solidFill>
                <a:latin typeface="Manrope"/>
                <a:sym typeface="Manrope"/>
              </a:rPr>
              <a:t>es annotations en Hibernet</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719064" y="1214776"/>
            <a:ext cx="17449800" cy="443070"/>
          </a:xfrm>
          <a:prstGeom prst="rect">
            <a:avLst/>
          </a:prstGeom>
        </p:spPr>
        <p:txBody>
          <a:bodyPr vert="horz" wrap="square" lIns="0" tIns="12065" rIns="0" bIns="0" rtlCol="0">
            <a:spAutoFit/>
          </a:bodyPr>
          <a:lstStyle/>
          <a:p>
            <a:pPr marL="12700">
              <a:lnSpc>
                <a:spcPct val="100000"/>
              </a:lnSpc>
              <a:spcBef>
                <a:spcPts val="95"/>
              </a:spcBef>
            </a:pPr>
            <a:r>
              <a:rPr lang="fr-FR" sz="2800" spc="-60" dirty="0"/>
              <a:t>VI.2 Parmi les annotations à savoir </a:t>
            </a:r>
            <a:endParaRPr sz="2800" spc="-60" dirty="0"/>
          </a:p>
        </p:txBody>
      </p:sp>
      <p:graphicFrame>
        <p:nvGraphicFramePr>
          <p:cNvPr id="28" name="Google Shape;485;p25"/>
          <p:cNvGraphicFramePr/>
          <p:nvPr/>
        </p:nvGraphicFramePr>
        <p:xfrm>
          <a:off x="477407" y="2632871"/>
          <a:ext cx="17099160" cy="7085399"/>
        </p:xfrm>
        <a:graphic>
          <a:graphicData uri="http://schemas.openxmlformats.org/drawingml/2006/table">
            <a:tbl>
              <a:tblPr firstRow="1" bandRow="1">
                <a:tableStyleId>{5C22544A-7EE6-4342-B048-85BDC9FD1C3A}</a:tableStyleId>
              </a:tblPr>
              <a:tblGrid>
                <a:gridCol w="2918522">
                  <a:extLst>
                    <a:ext uri="{9D8B030D-6E8A-4147-A177-3AD203B41FA5}">
                      <a16:colId xmlns:a16="http://schemas.microsoft.com/office/drawing/2014/main" val="20000"/>
                    </a:ext>
                  </a:extLst>
                </a:gridCol>
                <a:gridCol w="14180638">
                  <a:extLst>
                    <a:ext uri="{9D8B030D-6E8A-4147-A177-3AD203B41FA5}">
                      <a16:colId xmlns:a16="http://schemas.microsoft.com/office/drawing/2014/main" val="20001"/>
                    </a:ext>
                  </a:extLst>
                </a:gridCol>
              </a:tblGrid>
              <a:tr h="607247">
                <a:tc>
                  <a:txBody>
                    <a:bodyPr/>
                    <a:lstStyle/>
                    <a:p>
                      <a:pPr marL="0" marR="0" lvl="0" indent="0" algn="l" rtl="0">
                        <a:lnSpc>
                          <a:spcPct val="100000"/>
                        </a:lnSpc>
                        <a:spcBef>
                          <a:spcPts val="0"/>
                        </a:spcBef>
                        <a:spcAft>
                          <a:spcPts val="0"/>
                        </a:spcAft>
                        <a:buNone/>
                      </a:pPr>
                      <a:r>
                        <a:rPr lang="fr-FR" sz="2800" u="none" strike="noStrike" cap="none" dirty="0">
                          <a:sym typeface="Libre Baskerville"/>
                        </a:rPr>
                        <a:t>       Annotation</a:t>
                      </a:r>
                      <a:endParaRPr sz="2800" b="1" u="none" strike="noStrike" cap="none" dirty="0">
                        <a:solidFill>
                          <a:schemeClr val="dk1"/>
                        </a:solidFill>
                        <a:latin typeface="Libre Baskerville"/>
                        <a:ea typeface="Libre Baskerville"/>
                        <a:cs typeface="Libre Baskerville"/>
                        <a:sym typeface="Libre Baskerville"/>
                      </a:endParaRPr>
                    </a:p>
                  </a:txBody>
                  <a:tcPr marL="91450" marR="91450" marT="45725" marB="45725">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tcPr>
                </a:tc>
                <a:tc>
                  <a:txBody>
                    <a:bodyPr/>
                    <a:lstStyle/>
                    <a:p>
                      <a:pPr marL="0" marR="0" lvl="0" indent="0" algn="l" rtl="0">
                        <a:lnSpc>
                          <a:spcPct val="100000"/>
                        </a:lnSpc>
                        <a:spcBef>
                          <a:spcPts val="0"/>
                        </a:spcBef>
                        <a:spcAft>
                          <a:spcPts val="0"/>
                        </a:spcAft>
                        <a:buNone/>
                      </a:pPr>
                      <a:r>
                        <a:rPr lang="fr-FR" sz="2800" u="none" strike="noStrike" cap="none" dirty="0">
                          <a:sym typeface="Libre Baskerville"/>
                        </a:rPr>
                        <a:t>                                                              Description</a:t>
                      </a:r>
                      <a:endParaRPr sz="2800" b="1" u="none" strike="noStrike" cap="none" dirty="0">
                        <a:solidFill>
                          <a:schemeClr val="dk1"/>
                        </a:solidFill>
                        <a:latin typeface="Libre Baskerville"/>
                        <a:ea typeface="Libre Baskerville"/>
                        <a:cs typeface="Libre Baskerville"/>
                        <a:sym typeface="Libre Baskerville"/>
                      </a:endParaRPr>
                    </a:p>
                  </a:txBody>
                  <a:tcPr marL="91450" marR="91450" marT="45725" marB="45725">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tcPr>
                </a:tc>
                <a:extLst>
                  <a:ext uri="{0D108BD9-81ED-4DB2-BD59-A6C34878D82A}">
                    <a16:rowId xmlns:a16="http://schemas.microsoft.com/office/drawing/2014/main" val="10000"/>
                  </a:ext>
                </a:extLst>
              </a:tr>
              <a:tr h="926484">
                <a:tc>
                  <a:txBody>
                    <a:bodyPr/>
                    <a:lstStyle/>
                    <a:p>
                      <a:pPr marL="0" marR="0" lvl="0" indent="0" algn="l" rtl="0">
                        <a:lnSpc>
                          <a:spcPct val="100000"/>
                        </a:lnSpc>
                        <a:spcBef>
                          <a:spcPts val="0"/>
                        </a:spcBef>
                        <a:spcAft>
                          <a:spcPts val="0"/>
                        </a:spcAft>
                        <a:buNone/>
                      </a:pPr>
                      <a:r>
                        <a:rPr lang="fr-FR" sz="2800" u="none" strike="noStrike" cap="none" dirty="0">
                          <a:sym typeface="Libre Baskerville"/>
                        </a:rPr>
                        <a:t>@Entity</a:t>
                      </a:r>
                      <a:endParaRPr sz="2800" b="1" u="none" strike="noStrike" cap="none" dirty="0">
                        <a:solidFill>
                          <a:schemeClr val="lt1"/>
                        </a:solidFill>
                        <a:latin typeface="Libre Baskerville"/>
                        <a:ea typeface="Libre Baskerville"/>
                        <a:cs typeface="Libre Baskerville"/>
                        <a:sym typeface="Libre Baskerville"/>
                      </a:endParaRPr>
                    </a:p>
                  </a:txBody>
                  <a:tcPr marL="91450" marR="91450" marT="45725" marB="45725">
                    <a:solidFill>
                      <a:schemeClr val="bg1">
                        <a:lumMod val="95000"/>
                      </a:schemeClr>
                    </a:solidFill>
                  </a:tcPr>
                </a:tc>
                <a:tc>
                  <a:txBody>
                    <a:bodyPr/>
                    <a:lstStyle/>
                    <a:p>
                      <a:pPr marL="0" marR="0" lvl="0" indent="0" algn="l" rtl="0">
                        <a:lnSpc>
                          <a:spcPct val="100000"/>
                        </a:lnSpc>
                        <a:spcBef>
                          <a:spcPts val="0"/>
                        </a:spcBef>
                        <a:spcAft>
                          <a:spcPts val="0"/>
                        </a:spcAft>
                        <a:buNone/>
                      </a:pPr>
                      <a:r>
                        <a:rPr lang="fr-FR" sz="2800" dirty="0">
                          <a:effectLst/>
                        </a:rPr>
                        <a:t> Cette annotation est utilisée pour marquer une classe Java comme une entité</a:t>
                      </a:r>
                      <a:r>
                        <a:rPr lang="fr-FR" sz="2800" baseline="0" dirty="0">
                          <a:effectLst/>
                        </a:rPr>
                        <a:t> .</a:t>
                      </a:r>
                      <a:r>
                        <a:rPr lang="fr-FR" sz="2800" dirty="0">
                          <a:effectLst/>
                        </a:rPr>
                        <a:t> généralement  représentée une table dans la base de données.</a:t>
                      </a:r>
                      <a:endParaRPr sz="2800" u="none" strike="noStrike" cap="none" dirty="0">
                        <a:latin typeface="Libre Baskerville"/>
                        <a:ea typeface="Libre Baskerville"/>
                        <a:cs typeface="Libre Baskerville"/>
                        <a:sym typeface="Libre Baskerville"/>
                      </a:endParaRPr>
                    </a:p>
                  </a:txBody>
                  <a:tcPr marL="91450" marR="91450" marT="45725" marB="45725">
                    <a:solidFill>
                      <a:schemeClr val="bg1">
                        <a:lumMod val="95000"/>
                      </a:schemeClr>
                    </a:solidFill>
                  </a:tcPr>
                </a:tc>
                <a:extLst>
                  <a:ext uri="{0D108BD9-81ED-4DB2-BD59-A6C34878D82A}">
                    <a16:rowId xmlns:a16="http://schemas.microsoft.com/office/drawing/2014/main" val="10001"/>
                  </a:ext>
                </a:extLst>
              </a:tr>
              <a:tr h="607247">
                <a:tc>
                  <a:txBody>
                    <a:bodyPr/>
                    <a:lstStyle/>
                    <a:p>
                      <a:pPr marL="0" marR="0" lvl="0" indent="0" algn="l" rtl="0">
                        <a:lnSpc>
                          <a:spcPct val="100000"/>
                        </a:lnSpc>
                        <a:spcBef>
                          <a:spcPts val="0"/>
                        </a:spcBef>
                        <a:spcAft>
                          <a:spcPts val="0"/>
                        </a:spcAft>
                        <a:buNone/>
                      </a:pPr>
                      <a:r>
                        <a:rPr lang="fr-FR" sz="2800" u="none" strike="noStrike" cap="none" dirty="0">
                          <a:sym typeface="Libre Baskerville"/>
                        </a:rPr>
                        <a:t>@Table</a:t>
                      </a:r>
                      <a:endParaRPr sz="2800" b="1" u="none" strike="noStrike" cap="none" dirty="0">
                        <a:solidFill>
                          <a:schemeClr val="lt1"/>
                        </a:solidFill>
                        <a:latin typeface="Libre Baskerville"/>
                        <a:ea typeface="Libre Baskerville"/>
                        <a:cs typeface="Libre Baskerville"/>
                        <a:sym typeface="Libre Baskerville"/>
                      </a:endParaRPr>
                    </a:p>
                  </a:txBody>
                  <a:tcPr marL="91450" marR="91450" marT="45725" marB="45725">
                    <a:solidFill>
                      <a:schemeClr val="bg1">
                        <a:lumMod val="95000"/>
                      </a:schemeClr>
                    </a:solidFill>
                  </a:tcPr>
                </a:tc>
                <a:tc>
                  <a:txBody>
                    <a:bodyPr/>
                    <a:lstStyle/>
                    <a:p>
                      <a:pPr marL="0" marR="0" lvl="0" indent="0" algn="l" rtl="0">
                        <a:lnSpc>
                          <a:spcPct val="100000"/>
                        </a:lnSpc>
                        <a:spcBef>
                          <a:spcPts val="0"/>
                        </a:spcBef>
                        <a:spcAft>
                          <a:spcPts val="0"/>
                        </a:spcAft>
                        <a:buNone/>
                      </a:pPr>
                      <a:r>
                        <a:rPr lang="fr-FR" sz="2800" u="none" strike="noStrike" cap="none" dirty="0">
                          <a:sym typeface="Libre Baskerville"/>
                        </a:rPr>
                        <a:t>Cette annotation est utilisé pour spécifier le nom de la table par l’attribut </a:t>
                      </a:r>
                      <a:r>
                        <a:rPr lang="fr-FR" sz="2800" u="none" strike="noStrike" cap="none" dirty="0" err="1">
                          <a:sym typeface="Libre Baskerville"/>
                        </a:rPr>
                        <a:t>name</a:t>
                      </a:r>
                      <a:r>
                        <a:rPr lang="fr-FR" sz="2800" u="none" strike="noStrike" cap="none" dirty="0">
                          <a:sym typeface="Libre Baskerville"/>
                        </a:rPr>
                        <a:t> (Facultatif).</a:t>
                      </a:r>
                      <a:endParaRPr sz="2800" u="none" strike="noStrike" cap="none" dirty="0">
                        <a:latin typeface="Libre Baskerville"/>
                        <a:ea typeface="Libre Baskerville"/>
                        <a:cs typeface="Libre Baskerville"/>
                        <a:sym typeface="Libre Baskerville"/>
                      </a:endParaRPr>
                    </a:p>
                  </a:txBody>
                  <a:tcPr marL="91450" marR="91450" marT="45725" marB="45725">
                    <a:solidFill>
                      <a:schemeClr val="bg1">
                        <a:lumMod val="95000"/>
                      </a:schemeClr>
                    </a:solidFill>
                  </a:tcPr>
                </a:tc>
                <a:extLst>
                  <a:ext uri="{0D108BD9-81ED-4DB2-BD59-A6C34878D82A}">
                    <a16:rowId xmlns:a16="http://schemas.microsoft.com/office/drawing/2014/main" val="10002"/>
                  </a:ext>
                </a:extLst>
              </a:tr>
              <a:tr h="607247">
                <a:tc>
                  <a:txBody>
                    <a:bodyPr/>
                    <a:lstStyle/>
                    <a:p>
                      <a:pPr marL="0" marR="0" lvl="0" indent="0" algn="l" rtl="0">
                        <a:lnSpc>
                          <a:spcPct val="100000"/>
                        </a:lnSpc>
                        <a:spcBef>
                          <a:spcPts val="0"/>
                        </a:spcBef>
                        <a:spcAft>
                          <a:spcPts val="0"/>
                        </a:spcAft>
                        <a:buNone/>
                      </a:pPr>
                      <a:r>
                        <a:rPr lang="fr-FR" sz="2800" u="none" strike="noStrike" cap="none" dirty="0">
                          <a:sym typeface="Libre Baskerville"/>
                        </a:rPr>
                        <a:t>@Id</a:t>
                      </a:r>
                      <a:endParaRPr sz="2800" b="1" u="none" strike="noStrike" cap="none" dirty="0">
                        <a:solidFill>
                          <a:schemeClr val="lt1"/>
                        </a:solidFill>
                        <a:latin typeface="Libre Baskerville"/>
                        <a:ea typeface="Libre Baskerville"/>
                        <a:cs typeface="Libre Baskerville"/>
                        <a:sym typeface="Libre Baskerville"/>
                      </a:endParaRPr>
                    </a:p>
                  </a:txBody>
                  <a:tcPr marL="91450" marR="91450" marT="45725" marB="45725">
                    <a:solidFill>
                      <a:schemeClr val="bg1">
                        <a:lumMod val="95000"/>
                      </a:schemeClr>
                    </a:solidFill>
                  </a:tcPr>
                </a:tc>
                <a:tc>
                  <a:txBody>
                    <a:bodyPr/>
                    <a:lstStyle/>
                    <a:p>
                      <a:pPr marL="0" marR="0" lvl="0" indent="0" algn="l" rtl="0">
                        <a:lnSpc>
                          <a:spcPct val="100000"/>
                        </a:lnSpc>
                        <a:spcBef>
                          <a:spcPts val="0"/>
                        </a:spcBef>
                        <a:spcAft>
                          <a:spcPts val="0"/>
                        </a:spcAft>
                        <a:buNone/>
                      </a:pPr>
                      <a:r>
                        <a:rPr lang="fr-FR" sz="2800" dirty="0">
                          <a:effectLst/>
                        </a:rPr>
                        <a:t> Cette annotation est utilisée pour indiquer la clé primaire d'une entité.</a:t>
                      </a:r>
                      <a:endParaRPr sz="2800" u="none" strike="noStrike" cap="none" dirty="0">
                        <a:latin typeface="Libre Baskerville"/>
                        <a:ea typeface="Libre Baskerville"/>
                        <a:cs typeface="Libre Baskerville"/>
                        <a:sym typeface="Libre Baskerville"/>
                      </a:endParaRPr>
                    </a:p>
                  </a:txBody>
                  <a:tcPr marL="91450" marR="91450" marT="45725" marB="45725">
                    <a:solidFill>
                      <a:schemeClr val="bg1">
                        <a:lumMod val="95000"/>
                      </a:schemeClr>
                    </a:solidFill>
                  </a:tcPr>
                </a:tc>
                <a:extLst>
                  <a:ext uri="{0D108BD9-81ED-4DB2-BD59-A6C34878D82A}">
                    <a16:rowId xmlns:a16="http://schemas.microsoft.com/office/drawing/2014/main" val="10003"/>
                  </a:ext>
                </a:extLst>
              </a:tr>
              <a:tr h="607247">
                <a:tc>
                  <a:txBody>
                    <a:bodyPr/>
                    <a:lstStyle/>
                    <a:p>
                      <a:pPr marL="0" marR="0" lvl="0" indent="0" algn="l" rtl="0">
                        <a:lnSpc>
                          <a:spcPct val="100000"/>
                        </a:lnSpc>
                        <a:spcBef>
                          <a:spcPts val="0"/>
                        </a:spcBef>
                        <a:spcAft>
                          <a:spcPts val="0"/>
                        </a:spcAft>
                        <a:buNone/>
                      </a:pPr>
                      <a:r>
                        <a:rPr lang="fr-FR" sz="2800" u="none" strike="noStrike" cap="none">
                          <a:sym typeface="Libre Baskerville"/>
                        </a:rPr>
                        <a:t>@GeneratedValue</a:t>
                      </a:r>
                      <a:endParaRPr sz="2800" b="1" u="none" strike="noStrike" cap="none">
                        <a:solidFill>
                          <a:schemeClr val="lt1"/>
                        </a:solidFill>
                        <a:latin typeface="Libre Baskerville"/>
                        <a:ea typeface="Libre Baskerville"/>
                        <a:cs typeface="Libre Baskerville"/>
                        <a:sym typeface="Libre Baskerville"/>
                      </a:endParaRPr>
                    </a:p>
                  </a:txBody>
                  <a:tcPr marL="91450" marR="91450" marT="45725" marB="45725">
                    <a:solidFill>
                      <a:schemeClr val="bg1">
                        <a:lumMod val="95000"/>
                      </a:schemeClr>
                    </a:solidFill>
                  </a:tcPr>
                </a:tc>
                <a:tc>
                  <a:txBody>
                    <a:bodyPr/>
                    <a:lstStyle/>
                    <a:p>
                      <a:pPr marL="0" marR="0" lvl="0" indent="0" algn="l" rtl="0">
                        <a:lnSpc>
                          <a:spcPct val="100000"/>
                        </a:lnSpc>
                        <a:spcBef>
                          <a:spcPts val="0"/>
                        </a:spcBef>
                        <a:spcAft>
                          <a:spcPts val="0"/>
                        </a:spcAft>
                        <a:buNone/>
                      </a:pPr>
                      <a:r>
                        <a:rPr lang="fr-FR" sz="2800" dirty="0">
                          <a:effectLst/>
                        </a:rPr>
                        <a:t>Cette annotation est utilisée  pour spécifier comment la valeur de la clé primaire est générée.</a:t>
                      </a:r>
                      <a:endParaRPr sz="2800" u="none" strike="noStrike" cap="none" dirty="0">
                        <a:latin typeface="Libre Baskerville"/>
                        <a:ea typeface="Libre Baskerville"/>
                        <a:cs typeface="Libre Baskerville"/>
                        <a:sym typeface="Libre Baskerville"/>
                      </a:endParaRPr>
                    </a:p>
                  </a:txBody>
                  <a:tcPr marL="91450" marR="91450" marT="45725" marB="45725">
                    <a:solidFill>
                      <a:schemeClr val="bg1">
                        <a:lumMod val="95000"/>
                      </a:schemeClr>
                    </a:solidFill>
                  </a:tcPr>
                </a:tc>
                <a:extLst>
                  <a:ext uri="{0D108BD9-81ED-4DB2-BD59-A6C34878D82A}">
                    <a16:rowId xmlns:a16="http://schemas.microsoft.com/office/drawing/2014/main" val="10004"/>
                  </a:ext>
                </a:extLst>
              </a:tr>
              <a:tr h="926484">
                <a:tc>
                  <a:txBody>
                    <a:bodyPr/>
                    <a:lstStyle/>
                    <a:p>
                      <a:pPr marL="0" marR="0" lvl="0" indent="0" algn="l" rtl="0">
                        <a:lnSpc>
                          <a:spcPct val="100000"/>
                        </a:lnSpc>
                        <a:spcBef>
                          <a:spcPts val="0"/>
                        </a:spcBef>
                        <a:spcAft>
                          <a:spcPts val="0"/>
                        </a:spcAft>
                        <a:buNone/>
                      </a:pPr>
                      <a:r>
                        <a:rPr lang="fr-FR" sz="2800" u="none" strike="noStrike" cap="none">
                          <a:sym typeface="Libre Baskerville"/>
                        </a:rPr>
                        <a:t>@Column</a:t>
                      </a:r>
                      <a:endParaRPr sz="2800" b="1" u="none" strike="noStrike" cap="none">
                        <a:solidFill>
                          <a:schemeClr val="lt1"/>
                        </a:solidFill>
                        <a:latin typeface="Libre Baskerville"/>
                        <a:ea typeface="Libre Baskerville"/>
                        <a:cs typeface="Libre Baskerville"/>
                        <a:sym typeface="Libre Baskerville"/>
                      </a:endParaRPr>
                    </a:p>
                  </a:txBody>
                  <a:tcPr marL="91450" marR="91450" marT="45725" marB="45725">
                    <a:solidFill>
                      <a:schemeClr val="bg1">
                        <a:lumMod val="95000"/>
                      </a:schemeClr>
                    </a:solidFill>
                  </a:tcPr>
                </a:tc>
                <a:tc>
                  <a:txBody>
                    <a:bodyPr/>
                    <a:lstStyle/>
                    <a:p>
                      <a:pPr marL="0" marR="0" lvl="0" indent="0" algn="l" rtl="0">
                        <a:lnSpc>
                          <a:spcPct val="100000"/>
                        </a:lnSpc>
                        <a:spcBef>
                          <a:spcPts val="0"/>
                        </a:spcBef>
                        <a:spcAft>
                          <a:spcPts val="0"/>
                        </a:spcAft>
                        <a:buNone/>
                      </a:pPr>
                      <a:r>
                        <a:rPr lang="fr-FR" sz="2800" dirty="0">
                          <a:effectLst/>
                        </a:rPr>
                        <a:t>Cette annotation est utilisée pour spécifier le mappage entre une propriété d'une entité et une colonne de la table correspondante. </a:t>
                      </a:r>
                      <a:endParaRPr sz="2800" u="none" strike="noStrike" cap="none" dirty="0">
                        <a:latin typeface="Libre Baskerville"/>
                        <a:ea typeface="Libre Baskerville"/>
                        <a:cs typeface="Libre Baskerville"/>
                        <a:sym typeface="Libre Baskerville"/>
                      </a:endParaRPr>
                    </a:p>
                  </a:txBody>
                  <a:tcPr marL="91450" marR="91450" marT="45725" marB="45725">
                    <a:solidFill>
                      <a:schemeClr val="bg1">
                        <a:lumMod val="95000"/>
                      </a:schemeClr>
                    </a:solidFill>
                  </a:tcPr>
                </a:tc>
                <a:extLst>
                  <a:ext uri="{0D108BD9-81ED-4DB2-BD59-A6C34878D82A}">
                    <a16:rowId xmlns:a16="http://schemas.microsoft.com/office/drawing/2014/main" val="10005"/>
                  </a:ext>
                </a:extLst>
              </a:tr>
              <a:tr h="607247">
                <a:tc>
                  <a:txBody>
                    <a:bodyPr/>
                    <a:lstStyle/>
                    <a:p>
                      <a:pPr marL="0" marR="0" lvl="0" indent="0" algn="l" rtl="0">
                        <a:lnSpc>
                          <a:spcPct val="100000"/>
                        </a:lnSpc>
                        <a:spcBef>
                          <a:spcPts val="0"/>
                        </a:spcBef>
                        <a:spcAft>
                          <a:spcPts val="0"/>
                        </a:spcAft>
                        <a:buNone/>
                      </a:pPr>
                      <a:r>
                        <a:rPr lang="fr-FR" sz="2800" u="none" strike="noStrike" cap="none">
                          <a:sym typeface="Libre Baskerville"/>
                        </a:rPr>
                        <a:t>@OneToOne</a:t>
                      </a:r>
                      <a:endParaRPr sz="2800" b="1" u="none" strike="noStrike" cap="none">
                        <a:solidFill>
                          <a:schemeClr val="lt1"/>
                        </a:solidFill>
                        <a:latin typeface="Libre Baskerville"/>
                        <a:ea typeface="Libre Baskerville"/>
                        <a:cs typeface="Libre Baskerville"/>
                        <a:sym typeface="Libre Baskerville"/>
                      </a:endParaRPr>
                    </a:p>
                  </a:txBody>
                  <a:tcPr marL="91450" marR="91450" marT="45725" marB="45725">
                    <a:solidFill>
                      <a:schemeClr val="bg1">
                        <a:lumMod val="95000"/>
                      </a:schemeClr>
                    </a:solidFill>
                  </a:tcPr>
                </a:tc>
                <a:tc>
                  <a:txBody>
                    <a:bodyPr/>
                    <a:lstStyle/>
                    <a:p>
                      <a:pPr marL="0" marR="0" lvl="0" indent="0" algn="l" rtl="0">
                        <a:lnSpc>
                          <a:spcPct val="100000"/>
                        </a:lnSpc>
                        <a:spcBef>
                          <a:spcPts val="0"/>
                        </a:spcBef>
                        <a:spcAft>
                          <a:spcPts val="0"/>
                        </a:spcAft>
                        <a:buNone/>
                      </a:pPr>
                      <a:r>
                        <a:rPr lang="fr-FR" sz="2800" u="none" strike="noStrike" cap="none" dirty="0">
                          <a:sym typeface="Libre Baskerville"/>
                        </a:rPr>
                        <a:t>Elle définit une relation 1:1 entre deux entités.</a:t>
                      </a:r>
                      <a:endParaRPr sz="2800" u="none" strike="noStrike" cap="none" dirty="0">
                        <a:latin typeface="Libre Baskerville"/>
                        <a:ea typeface="Libre Baskerville"/>
                        <a:cs typeface="Libre Baskerville"/>
                        <a:sym typeface="Libre Baskerville"/>
                      </a:endParaRPr>
                    </a:p>
                  </a:txBody>
                  <a:tcPr marL="91450" marR="91450" marT="45725" marB="45725">
                    <a:solidFill>
                      <a:schemeClr val="bg1">
                        <a:lumMod val="95000"/>
                      </a:schemeClr>
                    </a:solidFill>
                  </a:tcPr>
                </a:tc>
                <a:extLst>
                  <a:ext uri="{0D108BD9-81ED-4DB2-BD59-A6C34878D82A}">
                    <a16:rowId xmlns:a16="http://schemas.microsoft.com/office/drawing/2014/main" val="10006"/>
                  </a:ext>
                </a:extLst>
              </a:tr>
              <a:tr h="607247">
                <a:tc>
                  <a:txBody>
                    <a:bodyPr/>
                    <a:lstStyle/>
                    <a:p>
                      <a:pPr marL="0" marR="0" lvl="0" indent="0" algn="l" rtl="0">
                        <a:lnSpc>
                          <a:spcPct val="100000"/>
                        </a:lnSpc>
                        <a:spcBef>
                          <a:spcPts val="0"/>
                        </a:spcBef>
                        <a:spcAft>
                          <a:spcPts val="0"/>
                        </a:spcAft>
                        <a:buNone/>
                      </a:pPr>
                      <a:r>
                        <a:rPr lang="fr-FR" sz="2800" u="none" strike="noStrike" cap="none">
                          <a:sym typeface="Libre Baskerville"/>
                        </a:rPr>
                        <a:t>@OneToMany</a:t>
                      </a:r>
                      <a:endParaRPr sz="2800" b="1" u="none" strike="noStrike" cap="none">
                        <a:solidFill>
                          <a:schemeClr val="lt1"/>
                        </a:solidFill>
                        <a:latin typeface="Libre Baskerville"/>
                        <a:ea typeface="Libre Baskerville"/>
                        <a:cs typeface="Libre Baskerville"/>
                        <a:sym typeface="Libre Baskerville"/>
                      </a:endParaRPr>
                    </a:p>
                  </a:txBody>
                  <a:tcPr marL="91450" marR="91450" marT="45725" marB="45725">
                    <a:solidFill>
                      <a:schemeClr val="bg1">
                        <a:lumMod val="95000"/>
                      </a:schemeClr>
                    </a:solidFill>
                  </a:tcPr>
                </a:tc>
                <a:tc>
                  <a:txBody>
                    <a:bodyPr/>
                    <a:lstStyle/>
                    <a:p>
                      <a:pPr marL="0" marR="0" lvl="0" indent="0" algn="l" rtl="0">
                        <a:lnSpc>
                          <a:spcPct val="100000"/>
                        </a:lnSpc>
                        <a:spcBef>
                          <a:spcPts val="0"/>
                        </a:spcBef>
                        <a:spcAft>
                          <a:spcPts val="0"/>
                        </a:spcAft>
                        <a:buNone/>
                      </a:pPr>
                      <a:r>
                        <a:rPr lang="fr-FR" sz="2800" u="none" strike="noStrike" cap="none" dirty="0">
                          <a:sym typeface="Libre Baskerville"/>
                        </a:rPr>
                        <a:t>Elle définit une relation 1:n entre deux entités.</a:t>
                      </a:r>
                      <a:endParaRPr sz="2800" u="none" strike="noStrike" cap="none" dirty="0">
                        <a:latin typeface="Libre Baskerville"/>
                        <a:ea typeface="Libre Baskerville"/>
                        <a:cs typeface="Libre Baskerville"/>
                        <a:sym typeface="Libre Baskerville"/>
                      </a:endParaRPr>
                    </a:p>
                  </a:txBody>
                  <a:tcPr marL="91450" marR="91450" marT="45725" marB="45725">
                    <a:solidFill>
                      <a:schemeClr val="bg1">
                        <a:lumMod val="95000"/>
                      </a:schemeClr>
                    </a:solidFill>
                  </a:tcPr>
                </a:tc>
                <a:extLst>
                  <a:ext uri="{0D108BD9-81ED-4DB2-BD59-A6C34878D82A}">
                    <a16:rowId xmlns:a16="http://schemas.microsoft.com/office/drawing/2014/main" val="10007"/>
                  </a:ext>
                </a:extLst>
              </a:tr>
              <a:tr h="926484">
                <a:tc>
                  <a:txBody>
                    <a:bodyPr/>
                    <a:lstStyle/>
                    <a:p>
                      <a:pPr marL="0" marR="0" lvl="0" indent="0" algn="l" rtl="0">
                        <a:lnSpc>
                          <a:spcPct val="100000"/>
                        </a:lnSpc>
                        <a:spcBef>
                          <a:spcPts val="0"/>
                        </a:spcBef>
                        <a:spcAft>
                          <a:spcPts val="0"/>
                        </a:spcAft>
                        <a:buNone/>
                      </a:pPr>
                      <a:r>
                        <a:rPr lang="fr-FR" sz="2800" u="none" strike="noStrike" cap="none">
                          <a:sym typeface="Libre Baskerville"/>
                        </a:rPr>
                        <a:t>@JoinColumn</a:t>
                      </a:r>
                      <a:endParaRPr sz="2800" b="1" u="none" strike="noStrike" cap="none">
                        <a:solidFill>
                          <a:schemeClr val="lt1"/>
                        </a:solidFill>
                        <a:latin typeface="Libre Baskerville"/>
                        <a:ea typeface="Libre Baskerville"/>
                        <a:cs typeface="Libre Baskerville"/>
                        <a:sym typeface="Libre Baskerville"/>
                      </a:endParaRPr>
                    </a:p>
                  </a:txBody>
                  <a:tcPr marL="91450" marR="91450" marT="45725" marB="45725">
                    <a:solidFill>
                      <a:schemeClr val="bg1">
                        <a:lumMod val="95000"/>
                      </a:schemeClr>
                    </a:solidFill>
                  </a:tcPr>
                </a:tc>
                <a:tc>
                  <a:txBody>
                    <a:bodyPr/>
                    <a:lstStyle/>
                    <a:p>
                      <a:pPr marL="0" marR="0" lvl="0" indent="0" algn="l" rtl="0">
                        <a:lnSpc>
                          <a:spcPct val="100000"/>
                        </a:lnSpc>
                        <a:spcBef>
                          <a:spcPts val="0"/>
                        </a:spcBef>
                        <a:spcAft>
                          <a:spcPts val="0"/>
                        </a:spcAft>
                        <a:buNone/>
                      </a:pPr>
                      <a:r>
                        <a:rPr lang="fr-FR" sz="2800" u="none" strike="noStrike" cap="none" dirty="0">
                          <a:sym typeface="Libre Baskerville"/>
                        </a:rPr>
                        <a:t>Elle  est utilisée pour les associations </a:t>
                      </a:r>
                      <a:r>
                        <a:rPr lang="fr-FR" sz="2800" u="none" strike="noStrike" cap="none" dirty="0" err="1">
                          <a:sym typeface="Libre Baskerville"/>
                        </a:rPr>
                        <a:t>OneToOne</a:t>
                      </a:r>
                      <a:r>
                        <a:rPr lang="fr-FR" sz="2800" u="none" strike="noStrike" cap="none" dirty="0">
                          <a:sym typeface="Libre Baskerville"/>
                        </a:rPr>
                        <a:t> ou </a:t>
                      </a:r>
                      <a:r>
                        <a:rPr lang="fr-FR" sz="2800" u="none" strike="noStrike" cap="none" dirty="0" err="1">
                          <a:sym typeface="Libre Baskerville"/>
                        </a:rPr>
                        <a:t>ManyToOne</a:t>
                      </a:r>
                      <a:r>
                        <a:rPr lang="fr-FR" sz="2800" u="none" strike="noStrike" cap="none" dirty="0">
                          <a:sym typeface="Libre Baskerville"/>
                        </a:rPr>
                        <a:t> lorsque la clé étrangère est détenue par l'une des entités.</a:t>
                      </a:r>
                      <a:endParaRPr sz="2800" u="none" strike="noStrike" cap="none" dirty="0">
                        <a:latin typeface="Libre Baskerville"/>
                        <a:ea typeface="Libre Baskerville"/>
                        <a:cs typeface="Libre Baskerville"/>
                        <a:sym typeface="Libre Baskerville"/>
                      </a:endParaRPr>
                    </a:p>
                  </a:txBody>
                  <a:tcPr marL="91450" marR="91450" marT="45725" marB="45725">
                    <a:solidFill>
                      <a:schemeClr val="bg1">
                        <a:lumMod val="95000"/>
                      </a:schemeClr>
                    </a:solidFill>
                  </a:tcPr>
                </a:tc>
                <a:extLst>
                  <a:ext uri="{0D108BD9-81ED-4DB2-BD59-A6C34878D82A}">
                    <a16:rowId xmlns:a16="http://schemas.microsoft.com/office/drawing/2014/main" val="10008"/>
                  </a:ext>
                </a:extLst>
              </a:tr>
              <a:tr h="607247">
                <a:tc>
                  <a:txBody>
                    <a:bodyPr/>
                    <a:lstStyle/>
                    <a:p>
                      <a:pPr marL="0" marR="0" lvl="0" indent="0" algn="l" rtl="0">
                        <a:lnSpc>
                          <a:spcPct val="100000"/>
                        </a:lnSpc>
                        <a:spcBef>
                          <a:spcPts val="0"/>
                        </a:spcBef>
                        <a:spcAft>
                          <a:spcPts val="0"/>
                        </a:spcAft>
                        <a:buNone/>
                      </a:pPr>
                      <a:r>
                        <a:rPr lang="fr-FR" sz="2800" u="none" strike="noStrike" cap="none" dirty="0">
                          <a:sym typeface="Libre Baskerville"/>
                        </a:rPr>
                        <a:t>@</a:t>
                      </a:r>
                      <a:r>
                        <a:rPr lang="fr-FR" sz="2800" u="none" strike="noStrike" cap="none" dirty="0" err="1">
                          <a:sym typeface="Libre Baskerville"/>
                        </a:rPr>
                        <a:t>JoinTable</a:t>
                      </a:r>
                      <a:endParaRPr sz="2800" b="1" u="none" strike="noStrike" cap="none" dirty="0">
                        <a:solidFill>
                          <a:schemeClr val="lt1"/>
                        </a:solidFill>
                        <a:latin typeface="Libre Baskerville"/>
                        <a:ea typeface="Libre Baskerville"/>
                        <a:cs typeface="Libre Baskerville"/>
                        <a:sym typeface="Libre Baskerville"/>
                      </a:endParaRPr>
                    </a:p>
                  </a:txBody>
                  <a:tcPr marL="91450" marR="91450" marT="45725" marB="45725">
                    <a:solidFill>
                      <a:schemeClr val="bg1">
                        <a:lumMod val="95000"/>
                      </a:schemeClr>
                    </a:solidFill>
                  </a:tcPr>
                </a:tc>
                <a:tc>
                  <a:txBody>
                    <a:bodyPr/>
                    <a:lstStyle/>
                    <a:p>
                      <a:pPr marL="0" marR="0" lvl="0" indent="0" algn="l" rtl="0">
                        <a:lnSpc>
                          <a:spcPct val="100000"/>
                        </a:lnSpc>
                        <a:spcBef>
                          <a:spcPts val="0"/>
                        </a:spcBef>
                        <a:spcAft>
                          <a:spcPts val="0"/>
                        </a:spcAft>
                        <a:buNone/>
                      </a:pPr>
                      <a:r>
                        <a:rPr lang="fr-FR" sz="2800" u="none" strike="noStrike" cap="none" dirty="0">
                          <a:sym typeface="Libre Baskerville"/>
                        </a:rPr>
                        <a:t>Elle est utilisé pour les entités liées via une table d'association.</a:t>
                      </a:r>
                      <a:endParaRPr sz="2800" u="none" strike="noStrike" cap="none" dirty="0">
                        <a:latin typeface="Libre Baskerville"/>
                        <a:ea typeface="Libre Baskerville"/>
                        <a:cs typeface="Libre Baskerville"/>
                        <a:sym typeface="Libre Baskerville"/>
                      </a:endParaRPr>
                    </a:p>
                  </a:txBody>
                  <a:tcPr marL="91450" marR="91450" marT="45725" marB="45725">
                    <a:solidFill>
                      <a:schemeClr val="bg1">
                        <a:lumMod val="95000"/>
                      </a:schemeClr>
                    </a:solidFill>
                  </a:tcPr>
                </a:tc>
                <a:extLst>
                  <a:ext uri="{0D108BD9-81ED-4DB2-BD59-A6C34878D82A}">
                    <a16:rowId xmlns:a16="http://schemas.microsoft.com/office/drawing/2014/main" val="10009"/>
                  </a:ext>
                </a:extLst>
              </a:tr>
            </a:tbl>
          </a:graphicData>
        </a:graphic>
      </p:graphicFrame>
      <p:sp>
        <p:nvSpPr>
          <p:cNvPr id="5" name="object 9">
            <a:extLst>
              <a:ext uri="{FF2B5EF4-FFF2-40B4-BE49-F238E27FC236}">
                <a16:creationId xmlns:a16="http://schemas.microsoft.com/office/drawing/2014/main" id="{7F885DB5-4D1B-094D-AB4C-0D1C516E2E6B}"/>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7" name="object 10">
            <a:extLst>
              <a:ext uri="{FF2B5EF4-FFF2-40B4-BE49-F238E27FC236}">
                <a16:creationId xmlns:a16="http://schemas.microsoft.com/office/drawing/2014/main" id="{DC26B6E3-8FE4-E736-EB82-8D7BE0F2064A}"/>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8" name="object 11">
            <a:extLst>
              <a:ext uri="{FF2B5EF4-FFF2-40B4-BE49-F238E27FC236}">
                <a16:creationId xmlns:a16="http://schemas.microsoft.com/office/drawing/2014/main" id="{02AFABF9-F494-C6A7-8099-19F8A4C07100}"/>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15" name="object 12">
            <a:extLst>
              <a:ext uri="{FF2B5EF4-FFF2-40B4-BE49-F238E27FC236}">
                <a16:creationId xmlns:a16="http://schemas.microsoft.com/office/drawing/2014/main" id="{D7B76FDA-0617-35DC-C580-D0C466E25A4C}"/>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16" name="object 13">
            <a:extLst>
              <a:ext uri="{FF2B5EF4-FFF2-40B4-BE49-F238E27FC236}">
                <a16:creationId xmlns:a16="http://schemas.microsoft.com/office/drawing/2014/main" id="{FB9292AF-4318-F30D-B8B4-E4D4EF31179F}"/>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9" name="object 14">
            <a:extLst>
              <a:ext uri="{FF2B5EF4-FFF2-40B4-BE49-F238E27FC236}">
                <a16:creationId xmlns:a16="http://schemas.microsoft.com/office/drawing/2014/main" id="{E01707B8-44B7-7978-D304-45180B774969}"/>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10" name="ZoneTexte 9">
            <a:extLst>
              <a:ext uri="{FF2B5EF4-FFF2-40B4-BE49-F238E27FC236}">
                <a16:creationId xmlns:a16="http://schemas.microsoft.com/office/drawing/2014/main" id="{84BB77D6-481C-CC07-8B3F-2F2A7C389DAC}"/>
              </a:ext>
            </a:extLst>
          </p:cNvPr>
          <p:cNvSpPr txBox="1"/>
          <p:nvPr/>
        </p:nvSpPr>
        <p:spPr>
          <a:xfrm>
            <a:off x="431032" y="1831132"/>
            <a:ext cx="1002128" cy="538609"/>
          </a:xfrm>
          <a:prstGeom prst="rect">
            <a:avLst/>
          </a:prstGeom>
          <a:noFill/>
        </p:spPr>
        <p:txBody>
          <a:bodyPr wrap="square">
            <a:spAutoFit/>
          </a:bodyPr>
          <a:lstStyle/>
          <a:p>
            <a:pPr algn="ctr"/>
            <a:r>
              <a:rPr lang="en-US" sz="2900" b="1" spc="-15" dirty="0">
                <a:solidFill>
                  <a:srgbClr val="FFFFFF"/>
                </a:solidFill>
                <a:latin typeface="Trebuchet MS"/>
              </a:rPr>
              <a:t>29</a:t>
            </a:r>
            <a:endParaRPr lang="fr-FR" sz="2900" b="1" spc="-15" dirty="0">
              <a:solidFill>
                <a:srgbClr val="FFFFFF"/>
              </a:solidFill>
              <a:latin typeface="Trebuchet MS"/>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9" name="object 9"/>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10" name="object 10"/>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11" name="object 11"/>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12" name="object 12"/>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13" name="object 13"/>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14" name="object 14"/>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7407990" y="540195"/>
            <a:ext cx="3237994" cy="523220"/>
          </a:xfrm>
          <a:prstGeom prst="rect">
            <a:avLst/>
          </a:prstGeom>
          <a:noFill/>
        </p:spPr>
        <p:txBody>
          <a:bodyPr wrap="square">
            <a:spAutoFit/>
          </a:bodyPr>
          <a:lstStyle/>
          <a:p>
            <a:r>
              <a:rPr lang="en" sz="2800" b="1" dirty="0">
                <a:solidFill>
                  <a:schemeClr val="bg1"/>
                </a:solidFill>
                <a:latin typeface="Manrope"/>
                <a:sym typeface="Manrope"/>
              </a:rPr>
              <a:t>I- INTRODUCTION</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443070"/>
          </a:xfrm>
          <a:prstGeom prst="rect">
            <a:avLst/>
          </a:prstGeom>
        </p:spPr>
        <p:txBody>
          <a:bodyPr vert="horz" wrap="square" lIns="0" tIns="12065" rIns="0" bIns="0" rtlCol="0">
            <a:spAutoFit/>
          </a:bodyPr>
          <a:lstStyle/>
          <a:p>
            <a:pPr marL="12700">
              <a:lnSpc>
                <a:spcPct val="100000"/>
              </a:lnSpc>
              <a:spcBef>
                <a:spcPts val="95"/>
              </a:spcBef>
            </a:pPr>
            <a:r>
              <a:rPr lang="fr-FR" sz="2800" spc="-60" dirty="0"/>
              <a:t>I.1- </a:t>
            </a:r>
            <a:r>
              <a:rPr lang="fr-FR" sz="2800" spc="-60" dirty="0">
                <a:sym typeface="Manrope"/>
              </a:rPr>
              <a:t>La communication avec une base de données dans Java SE : JDBC (Java </a:t>
            </a:r>
            <a:r>
              <a:rPr lang="fr-FR" sz="2800" spc="-60" dirty="0" err="1">
                <a:sym typeface="Manrope"/>
              </a:rPr>
              <a:t>Database</a:t>
            </a:r>
            <a:r>
              <a:rPr lang="fr-FR" sz="2800" spc="-60" dirty="0">
                <a:sym typeface="Manrope"/>
              </a:rPr>
              <a:t> Connectivity)</a:t>
            </a:r>
            <a:endParaRPr sz="2800" spc="-60" dirty="0"/>
          </a:p>
        </p:txBody>
      </p:sp>
      <p:pic>
        <p:nvPicPr>
          <p:cNvPr id="35" name="Image 34">
            <a:extLst>
              <a:ext uri="{FF2B5EF4-FFF2-40B4-BE49-F238E27FC236}">
                <a16:creationId xmlns:a16="http://schemas.microsoft.com/office/drawing/2014/main" id="{EB8DA0DF-49AA-20CD-921C-32A8EBB8F41F}"/>
              </a:ext>
            </a:extLst>
          </p:cNvPr>
          <p:cNvPicPr>
            <a:picLocks noChangeAspect="1"/>
          </p:cNvPicPr>
          <p:nvPr/>
        </p:nvPicPr>
        <p:blipFill rotWithShape="1">
          <a:blip r:embed="rId2"/>
          <a:srcRect l="66933"/>
          <a:stretch/>
        </p:blipFill>
        <p:spPr>
          <a:xfrm>
            <a:off x="12988057" y="5184232"/>
            <a:ext cx="2748169" cy="3124200"/>
          </a:xfrm>
          <a:prstGeom prst="rect">
            <a:avLst/>
          </a:prstGeom>
        </p:spPr>
      </p:pic>
      <p:sp>
        <p:nvSpPr>
          <p:cNvPr id="36" name="Rectangle : coins arrondis 35">
            <a:extLst>
              <a:ext uri="{FF2B5EF4-FFF2-40B4-BE49-F238E27FC236}">
                <a16:creationId xmlns:a16="http://schemas.microsoft.com/office/drawing/2014/main" id="{CB04521B-04CF-8686-80A1-E16A61965E0B}"/>
              </a:ext>
            </a:extLst>
          </p:cNvPr>
          <p:cNvSpPr/>
          <p:nvPr/>
        </p:nvSpPr>
        <p:spPr>
          <a:xfrm>
            <a:off x="2383309" y="5899558"/>
            <a:ext cx="4038600" cy="193218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2000" b="1" dirty="0"/>
              <a:t>                Application  JAVA</a:t>
            </a:r>
          </a:p>
          <a:p>
            <a:pPr algn="ctr"/>
            <a:endParaRPr lang="fr-FR" sz="2000" b="1" dirty="0"/>
          </a:p>
          <a:p>
            <a:pPr algn="ctr"/>
            <a:endParaRPr lang="fr-FR" sz="2000" b="1" dirty="0"/>
          </a:p>
          <a:p>
            <a:pPr algn="ctr"/>
            <a:endParaRPr lang="fr-FR" sz="2000" b="1" dirty="0"/>
          </a:p>
          <a:p>
            <a:pPr algn="ctr"/>
            <a:endParaRPr lang="fr-FR" sz="2000" b="1" dirty="0"/>
          </a:p>
        </p:txBody>
      </p:sp>
      <p:sp>
        <p:nvSpPr>
          <p:cNvPr id="39" name="Ellipse 38">
            <a:extLst>
              <a:ext uri="{FF2B5EF4-FFF2-40B4-BE49-F238E27FC236}">
                <a16:creationId xmlns:a16="http://schemas.microsoft.com/office/drawing/2014/main" id="{F10144C7-8915-ED3E-FADB-2384F44B90BF}"/>
              </a:ext>
            </a:extLst>
          </p:cNvPr>
          <p:cNvSpPr/>
          <p:nvPr/>
        </p:nvSpPr>
        <p:spPr>
          <a:xfrm>
            <a:off x="4316249" y="6746332"/>
            <a:ext cx="2105660" cy="9144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sz="2400" b="1" dirty="0">
                <a:solidFill>
                  <a:schemeClr val="tx1"/>
                </a:solidFill>
              </a:rPr>
              <a:t>JDBC</a:t>
            </a:r>
          </a:p>
        </p:txBody>
      </p:sp>
      <p:sp>
        <p:nvSpPr>
          <p:cNvPr id="41" name="ZoneTexte 40">
            <a:extLst>
              <a:ext uri="{FF2B5EF4-FFF2-40B4-BE49-F238E27FC236}">
                <a16:creationId xmlns:a16="http://schemas.microsoft.com/office/drawing/2014/main" id="{6255641D-5D32-F0A6-4097-70BC6B80BDE3}"/>
              </a:ext>
            </a:extLst>
          </p:cNvPr>
          <p:cNvSpPr txBox="1"/>
          <p:nvPr/>
        </p:nvSpPr>
        <p:spPr>
          <a:xfrm>
            <a:off x="3409487" y="3197580"/>
            <a:ext cx="12002426" cy="1703736"/>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fr-FR" sz="2400" dirty="0">
                <a:solidFill>
                  <a:schemeClr val="dk1"/>
                </a:solidFill>
                <a:latin typeface="DM Sans"/>
                <a:sym typeface="DM Sans"/>
              </a:rPr>
              <a:t>JDBC (Java </a:t>
            </a:r>
            <a:r>
              <a:rPr lang="fr-FR" sz="2400" dirty="0" err="1">
                <a:solidFill>
                  <a:schemeClr val="dk1"/>
                </a:solidFill>
                <a:latin typeface="DM Sans"/>
                <a:sym typeface="DM Sans"/>
              </a:rPr>
              <a:t>Database</a:t>
            </a:r>
            <a:r>
              <a:rPr lang="fr-FR" sz="2400" dirty="0">
                <a:solidFill>
                  <a:schemeClr val="dk1"/>
                </a:solidFill>
                <a:latin typeface="DM Sans"/>
                <a:sym typeface="DM Sans"/>
              </a:rPr>
              <a:t> Connectivity) est une API Java standard.</a:t>
            </a:r>
          </a:p>
          <a:p>
            <a:pPr marL="342900" indent="-342900">
              <a:lnSpc>
                <a:spcPct val="150000"/>
              </a:lnSpc>
              <a:buFont typeface="Arial" panose="020B0604020202020204" pitchFamily="34" charset="0"/>
              <a:buChar char="•"/>
            </a:pPr>
            <a:r>
              <a:rPr lang="fr-FR" sz="2400" dirty="0">
                <a:solidFill>
                  <a:schemeClr val="dk1"/>
                </a:solidFill>
                <a:latin typeface="DM Sans"/>
                <a:sym typeface="DM Sans"/>
              </a:rPr>
              <a:t>Elle permet aux développeurs d'interagir avec une base de données relationnelle.</a:t>
            </a:r>
          </a:p>
          <a:p>
            <a:pPr algn="l">
              <a:lnSpc>
                <a:spcPct val="150000"/>
              </a:lnSpc>
            </a:pPr>
            <a:endParaRPr lang="fr-FR" sz="2400" dirty="0">
              <a:solidFill>
                <a:schemeClr val="dk1"/>
              </a:solidFill>
              <a:latin typeface="DM Sans"/>
              <a:sym typeface="DM Sans"/>
            </a:endParaRPr>
          </a:p>
        </p:txBody>
      </p:sp>
      <p:sp>
        <p:nvSpPr>
          <p:cNvPr id="42" name="Flèche : droite à entaille 41">
            <a:extLst>
              <a:ext uri="{FF2B5EF4-FFF2-40B4-BE49-F238E27FC236}">
                <a16:creationId xmlns:a16="http://schemas.microsoft.com/office/drawing/2014/main" id="{A6D23B0C-19D4-783A-DBCF-A58009BF77B5}"/>
              </a:ext>
            </a:extLst>
          </p:cNvPr>
          <p:cNvSpPr/>
          <p:nvPr/>
        </p:nvSpPr>
        <p:spPr>
          <a:xfrm>
            <a:off x="6569941" y="7026960"/>
            <a:ext cx="6270084" cy="174479"/>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Flèche : gauche 42">
            <a:extLst>
              <a:ext uri="{FF2B5EF4-FFF2-40B4-BE49-F238E27FC236}">
                <a16:creationId xmlns:a16="http://schemas.microsoft.com/office/drawing/2014/main" id="{FDCAB54A-259F-C952-FB12-5A4C3FFB4B6F}"/>
              </a:ext>
            </a:extLst>
          </p:cNvPr>
          <p:cNvSpPr/>
          <p:nvPr/>
        </p:nvSpPr>
        <p:spPr>
          <a:xfrm>
            <a:off x="6569941" y="7288932"/>
            <a:ext cx="6193884" cy="17447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9BA761C3-5895-B884-CE3C-50E54A38A77C}"/>
              </a:ext>
            </a:extLst>
          </p:cNvPr>
          <p:cNvSpPr/>
          <p:nvPr/>
        </p:nvSpPr>
        <p:spPr>
          <a:xfrm>
            <a:off x="7605756" y="6072699"/>
            <a:ext cx="4260337" cy="79295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fr-FR" sz="1600" dirty="0">
                <a:solidFill>
                  <a:schemeClr val="dk1"/>
                </a:solidFill>
                <a:latin typeface="DM Sans"/>
                <a:sym typeface="DM Sans"/>
              </a:rPr>
              <a:t>connexion avec une base de données.</a:t>
            </a:r>
          </a:p>
        </p:txBody>
      </p:sp>
      <p:sp>
        <p:nvSpPr>
          <p:cNvPr id="7" name="Ellipse 6">
            <a:extLst>
              <a:ext uri="{FF2B5EF4-FFF2-40B4-BE49-F238E27FC236}">
                <a16:creationId xmlns:a16="http://schemas.microsoft.com/office/drawing/2014/main" id="{77FEAC23-7A32-0A3A-B770-F8D2BA946E30}"/>
              </a:ext>
            </a:extLst>
          </p:cNvPr>
          <p:cNvSpPr/>
          <p:nvPr/>
        </p:nvSpPr>
        <p:spPr>
          <a:xfrm>
            <a:off x="9838255" y="7624857"/>
            <a:ext cx="3536115" cy="10098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800" dirty="0">
              <a:solidFill>
                <a:schemeClr val="dk1"/>
              </a:solidFill>
              <a:latin typeface="DM Sans"/>
              <a:sym typeface="DM Sans"/>
            </a:endParaRPr>
          </a:p>
          <a:p>
            <a:pPr algn="ctr"/>
            <a:r>
              <a:rPr lang="fr-FR" sz="1800" dirty="0">
                <a:solidFill>
                  <a:schemeClr val="dk1"/>
                </a:solidFill>
                <a:latin typeface="DM Sans"/>
                <a:sym typeface="DM Sans"/>
              </a:rPr>
              <a:t>Récupérer et mettre à jour des données.</a:t>
            </a:r>
          </a:p>
          <a:p>
            <a:pPr algn="ctr"/>
            <a:endParaRPr lang="fr-FR" dirty="0"/>
          </a:p>
        </p:txBody>
      </p:sp>
      <p:sp>
        <p:nvSpPr>
          <p:cNvPr id="8" name="Ellipse 7">
            <a:extLst>
              <a:ext uri="{FF2B5EF4-FFF2-40B4-BE49-F238E27FC236}">
                <a16:creationId xmlns:a16="http://schemas.microsoft.com/office/drawing/2014/main" id="{94CD337A-C4EC-9ECC-5703-DD47C614EFA3}"/>
              </a:ext>
            </a:extLst>
          </p:cNvPr>
          <p:cNvSpPr/>
          <p:nvPr/>
        </p:nvSpPr>
        <p:spPr>
          <a:xfrm>
            <a:off x="6595572" y="7733281"/>
            <a:ext cx="3094651" cy="79295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800" dirty="0">
                <a:solidFill>
                  <a:schemeClr val="dk1"/>
                </a:solidFill>
                <a:latin typeface="DM Sans"/>
                <a:sym typeface="DM Sans"/>
              </a:rPr>
              <a:t>Exécuter des requêtes SQL</a:t>
            </a:r>
            <a:endParaRPr lang="fr-FR" dirty="0"/>
          </a:p>
        </p:txBody>
      </p:sp>
      <p:sp>
        <p:nvSpPr>
          <p:cNvPr id="15" name="ZoneTexte 14">
            <a:extLst>
              <a:ext uri="{FF2B5EF4-FFF2-40B4-BE49-F238E27FC236}">
                <a16:creationId xmlns:a16="http://schemas.microsoft.com/office/drawing/2014/main" id="{F3C38ADA-43F9-FD38-D3E3-0070455A6D1E}"/>
              </a:ext>
            </a:extLst>
          </p:cNvPr>
          <p:cNvSpPr txBox="1"/>
          <p:nvPr/>
        </p:nvSpPr>
        <p:spPr>
          <a:xfrm>
            <a:off x="431032" y="2012603"/>
            <a:ext cx="1002128" cy="538609"/>
          </a:xfrm>
          <a:prstGeom prst="rect">
            <a:avLst/>
          </a:prstGeom>
          <a:noFill/>
        </p:spPr>
        <p:txBody>
          <a:bodyPr wrap="square">
            <a:spAutoFit/>
          </a:bodyPr>
          <a:lstStyle/>
          <a:p>
            <a:pPr algn="ctr"/>
            <a:r>
              <a:rPr lang="en-US" sz="2900" b="1" spc="-15" dirty="0">
                <a:solidFill>
                  <a:srgbClr val="FFFFFF"/>
                </a:solidFill>
                <a:latin typeface="Trebuchet MS"/>
              </a:rPr>
              <a:t>3</a:t>
            </a:r>
            <a:endParaRPr lang="fr-FR" sz="2900" b="1" spc="-15" dirty="0">
              <a:solidFill>
                <a:srgbClr val="FFFFFF"/>
              </a:solidFill>
              <a:latin typeface="Trebuchet MS"/>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9" grpId="0" animBg="1"/>
      <p:bldP spid="41" grpId="0"/>
      <p:bldP spid="42" grpId="0" animBg="1"/>
      <p:bldP spid="43" grpId="0" animBg="1"/>
      <p:bldP spid="5"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957801"/>
            <a:ext cx="2444115" cy="409575"/>
          </a:xfrm>
          <a:custGeom>
            <a:avLst/>
            <a:gdLst/>
            <a:ahLst/>
            <a:cxnLst/>
            <a:rect l="l" t="t" r="r" b="b"/>
            <a:pathLst>
              <a:path w="2444115" h="409575">
                <a:moveTo>
                  <a:pt x="0" y="409574"/>
                </a:moveTo>
                <a:lnTo>
                  <a:pt x="0" y="0"/>
                </a:lnTo>
                <a:lnTo>
                  <a:pt x="2443894" y="0"/>
                </a:lnTo>
                <a:lnTo>
                  <a:pt x="2443894" y="409574"/>
                </a:lnTo>
                <a:lnTo>
                  <a:pt x="0" y="409574"/>
                </a:lnTo>
                <a:close/>
              </a:path>
            </a:pathLst>
          </a:custGeom>
          <a:solidFill>
            <a:srgbClr val="D01717"/>
          </a:solidFill>
        </p:spPr>
        <p:txBody>
          <a:bodyPr wrap="square" lIns="0" tIns="0" rIns="0" bIns="0" rtlCol="0"/>
          <a:lstStyle/>
          <a:p>
            <a:endParaRPr/>
          </a:p>
        </p:txBody>
      </p:sp>
      <p:sp>
        <p:nvSpPr>
          <p:cNvPr id="3" name="object 3"/>
          <p:cNvSpPr/>
          <p:nvPr/>
        </p:nvSpPr>
        <p:spPr>
          <a:xfrm>
            <a:off x="0" y="473806"/>
            <a:ext cx="15398115" cy="390525"/>
          </a:xfrm>
          <a:custGeom>
            <a:avLst/>
            <a:gdLst/>
            <a:ahLst/>
            <a:cxnLst/>
            <a:rect l="l" t="t" r="r" b="b"/>
            <a:pathLst>
              <a:path w="15398115" h="390525">
                <a:moveTo>
                  <a:pt x="15397982" y="390524"/>
                </a:moveTo>
                <a:lnTo>
                  <a:pt x="0" y="390524"/>
                </a:lnTo>
                <a:lnTo>
                  <a:pt x="0" y="0"/>
                </a:lnTo>
                <a:lnTo>
                  <a:pt x="15397982" y="0"/>
                </a:lnTo>
                <a:lnTo>
                  <a:pt x="15397982" y="390524"/>
                </a:lnTo>
                <a:close/>
              </a:path>
            </a:pathLst>
          </a:custGeom>
          <a:solidFill>
            <a:srgbClr val="3D6EC2"/>
          </a:solidFill>
        </p:spPr>
        <p:txBody>
          <a:bodyPr wrap="square" lIns="0" tIns="0" rIns="0" bIns="0" rtlCol="0"/>
          <a:lstStyle/>
          <a:p>
            <a:endParaRPr/>
          </a:p>
        </p:txBody>
      </p:sp>
      <p:sp>
        <p:nvSpPr>
          <p:cNvPr id="5" name="object 5"/>
          <p:cNvSpPr/>
          <p:nvPr/>
        </p:nvSpPr>
        <p:spPr>
          <a:xfrm>
            <a:off x="2439306" y="1957800"/>
            <a:ext cx="15848694" cy="409575"/>
          </a:xfrm>
          <a:custGeom>
            <a:avLst/>
            <a:gdLst/>
            <a:ahLst/>
            <a:cxnLst/>
            <a:rect l="l" t="t" r="r" b="b"/>
            <a:pathLst>
              <a:path w="15529560" h="409575">
                <a:moveTo>
                  <a:pt x="0" y="0"/>
                </a:moveTo>
                <a:lnTo>
                  <a:pt x="15529401" y="0"/>
                </a:lnTo>
                <a:lnTo>
                  <a:pt x="15529401" y="409574"/>
                </a:lnTo>
                <a:lnTo>
                  <a:pt x="0" y="409574"/>
                </a:lnTo>
                <a:lnTo>
                  <a:pt x="0" y="0"/>
                </a:lnTo>
                <a:close/>
              </a:path>
            </a:pathLst>
          </a:custGeom>
          <a:solidFill>
            <a:srgbClr val="3D6EC2"/>
          </a:solidFill>
        </p:spPr>
        <p:txBody>
          <a:bodyPr wrap="square" lIns="0" tIns="0" rIns="0" bIns="0" rtlCol="0"/>
          <a:lstStyle/>
          <a:p>
            <a:endParaRPr/>
          </a:p>
        </p:txBody>
      </p:sp>
      <p:sp>
        <p:nvSpPr>
          <p:cNvPr id="35" name="object 35"/>
          <p:cNvSpPr txBox="1">
            <a:spLocks noGrp="1"/>
          </p:cNvSpPr>
          <p:nvPr>
            <p:ph type="title"/>
          </p:nvPr>
        </p:nvSpPr>
        <p:spPr>
          <a:xfrm>
            <a:off x="5399584" y="1075175"/>
            <a:ext cx="17318500" cy="689932"/>
          </a:xfrm>
          <a:prstGeom prst="rect">
            <a:avLst/>
          </a:prstGeom>
        </p:spPr>
        <p:txBody>
          <a:bodyPr vert="horz" wrap="square" lIns="0" tIns="12700" rIns="0" bIns="0" rtlCol="0">
            <a:spAutoFit/>
          </a:bodyPr>
          <a:lstStyle/>
          <a:p>
            <a:pPr marL="12700">
              <a:lnSpc>
                <a:spcPct val="100000"/>
              </a:lnSpc>
              <a:spcBef>
                <a:spcPts val="100"/>
              </a:spcBef>
            </a:pPr>
            <a:r>
              <a:rPr lang="fr-FR" sz="4400" spc="-120" dirty="0"/>
              <a:t>Exemples des annotations</a:t>
            </a:r>
            <a:endParaRPr sz="4400" spc="-120" dirty="0"/>
          </a:p>
        </p:txBody>
      </p:sp>
      <p:sp>
        <p:nvSpPr>
          <p:cNvPr id="45" name="object 4">
            <a:extLst>
              <a:ext uri="{FF2B5EF4-FFF2-40B4-BE49-F238E27FC236}">
                <a16:creationId xmlns:a16="http://schemas.microsoft.com/office/drawing/2014/main" id="{0D161C6A-CC0F-00F7-D3F0-E91DBE8E31F1}"/>
              </a:ext>
            </a:extLst>
          </p:cNvPr>
          <p:cNvSpPr/>
          <p:nvPr/>
        </p:nvSpPr>
        <p:spPr>
          <a:xfrm>
            <a:off x="14966337" y="46977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1" name="Rectangle 3"/>
          <p:cNvSpPr>
            <a:spLocks noChangeArrowheads="1"/>
          </p:cNvSpPr>
          <p:nvPr/>
        </p:nvSpPr>
        <p:spPr bwMode="auto">
          <a:xfrm>
            <a:off x="0" y="0"/>
            <a:ext cx="18288000" cy="0"/>
          </a:xfrm>
          <a:prstGeom prst="rect">
            <a:avLst/>
          </a:prstGeom>
          <a:solidFill>
            <a:srgbClr val="24242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300" b="0" i="0" u="none" strike="noStrike" cap="none" normalizeH="0" baseline="0" dirty="0">
                <a:ln>
                  <a:noFill/>
                </a:ln>
                <a:solidFill>
                  <a:srgbClr val="FFFFFF"/>
                </a:solidFill>
                <a:effectLst/>
                <a:latin typeface="-apple-system"/>
              </a:rPr>
              <a:t> Cette annotation marque le champ suivant (</a:t>
            </a:r>
            <a:r>
              <a:rPr kumimoji="0" lang="fr-FR" altLang="fr-FR" sz="1300" b="0" i="0" u="none" strike="noStrike" cap="none" normalizeH="0" baseline="0" dirty="0">
                <a:ln>
                  <a:noFill/>
                </a:ln>
                <a:solidFill>
                  <a:srgbClr val="FFFFFF"/>
                </a:solidFill>
                <a:effectLst/>
                <a:latin typeface="Consolas" panose="020B0609020204030204" pitchFamily="49" charset="0"/>
              </a:rPr>
              <a:t>id</a:t>
            </a:r>
            <a:r>
              <a:rPr kumimoji="0" lang="fr-FR" altLang="fr-FR" sz="1300" b="0" i="0" u="none" strike="noStrike" cap="none" normalizeH="0" baseline="0" dirty="0">
                <a:ln>
                  <a:noFill/>
                </a:ln>
                <a:solidFill>
                  <a:srgbClr val="FFFFFF"/>
                </a:solidFill>
                <a:effectLst/>
                <a:latin typeface="-apple-system"/>
              </a:rPr>
              <a:t> dans ce cas) comme étant la clé primaire de l'entité.</a:t>
            </a:r>
            <a:r>
              <a:rPr kumimoji="0" lang="fr-FR" altLang="fr-FR" sz="16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8" name="object 9">
            <a:extLst>
              <a:ext uri="{FF2B5EF4-FFF2-40B4-BE49-F238E27FC236}">
                <a16:creationId xmlns:a16="http://schemas.microsoft.com/office/drawing/2014/main" id="{7B67CDAA-9051-FBC3-CDCF-70AB4C9B7138}"/>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32" name="object 10">
            <a:extLst>
              <a:ext uri="{FF2B5EF4-FFF2-40B4-BE49-F238E27FC236}">
                <a16:creationId xmlns:a16="http://schemas.microsoft.com/office/drawing/2014/main" id="{4ADFB617-4FC3-D86F-3459-B2592B6B8DA5}"/>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33" name="object 11">
            <a:extLst>
              <a:ext uri="{FF2B5EF4-FFF2-40B4-BE49-F238E27FC236}">
                <a16:creationId xmlns:a16="http://schemas.microsoft.com/office/drawing/2014/main" id="{6E631EAF-D336-CEF2-62E2-14539A82C50B}"/>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44" name="object 12">
            <a:extLst>
              <a:ext uri="{FF2B5EF4-FFF2-40B4-BE49-F238E27FC236}">
                <a16:creationId xmlns:a16="http://schemas.microsoft.com/office/drawing/2014/main" id="{2FDFED42-4E6B-9226-430F-3F3B63A85EE6}"/>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49" name="object 13">
            <a:extLst>
              <a:ext uri="{FF2B5EF4-FFF2-40B4-BE49-F238E27FC236}">
                <a16:creationId xmlns:a16="http://schemas.microsoft.com/office/drawing/2014/main" id="{09F5A3A6-5017-0AA9-96A3-2B230A03DD76}"/>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pic>
        <p:nvPicPr>
          <p:cNvPr id="113" name="Image 112">
            <a:extLst>
              <a:ext uri="{FF2B5EF4-FFF2-40B4-BE49-F238E27FC236}">
                <a16:creationId xmlns:a16="http://schemas.microsoft.com/office/drawing/2014/main" id="{8DC612E7-0D94-C9F4-DEC3-7FF2B2DD3D0A}"/>
              </a:ext>
            </a:extLst>
          </p:cNvPr>
          <p:cNvPicPr>
            <a:picLocks noChangeAspect="1"/>
          </p:cNvPicPr>
          <p:nvPr/>
        </p:nvPicPr>
        <p:blipFill rotWithShape="1">
          <a:blip r:embed="rId3">
            <a:extLst>
              <a:ext uri="{28A0092B-C50C-407E-A947-70E740481C1C}">
                <a14:useLocalDpi xmlns:a14="http://schemas.microsoft.com/office/drawing/2010/main" val="0"/>
              </a:ext>
            </a:extLst>
          </a:blip>
          <a:srcRect b="67121"/>
          <a:stretch/>
        </p:blipFill>
        <p:spPr>
          <a:xfrm>
            <a:off x="215008" y="4221783"/>
            <a:ext cx="7458572" cy="15993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5" name="Image 114">
            <a:extLst>
              <a:ext uri="{FF2B5EF4-FFF2-40B4-BE49-F238E27FC236}">
                <a16:creationId xmlns:a16="http://schemas.microsoft.com/office/drawing/2014/main" id="{15AA8A31-D6A8-E159-DB80-5B89745246E2}"/>
              </a:ext>
            </a:extLst>
          </p:cNvPr>
          <p:cNvPicPr>
            <a:picLocks noChangeAspect="1"/>
          </p:cNvPicPr>
          <p:nvPr/>
        </p:nvPicPr>
        <p:blipFill rotWithShape="1">
          <a:blip r:embed="rId4">
            <a:extLst>
              <a:ext uri="{28A0092B-C50C-407E-A947-70E740481C1C}">
                <a14:useLocalDpi xmlns:a14="http://schemas.microsoft.com/office/drawing/2010/main" val="0"/>
              </a:ext>
            </a:extLst>
          </a:blip>
          <a:srcRect b="78649"/>
          <a:stretch/>
        </p:blipFill>
        <p:spPr>
          <a:xfrm>
            <a:off x="8897716" y="4221783"/>
            <a:ext cx="7641362" cy="15217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6" name="Rectangle 115">
            <a:extLst>
              <a:ext uri="{FF2B5EF4-FFF2-40B4-BE49-F238E27FC236}">
                <a16:creationId xmlns:a16="http://schemas.microsoft.com/office/drawing/2014/main" id="{9303408D-5A62-196F-AC5C-53F1D5C67F06}"/>
              </a:ext>
            </a:extLst>
          </p:cNvPr>
          <p:cNvSpPr/>
          <p:nvPr/>
        </p:nvSpPr>
        <p:spPr>
          <a:xfrm>
            <a:off x="688804" y="5311491"/>
            <a:ext cx="2450349" cy="288032"/>
          </a:xfrm>
          <a:prstGeom prst="rect">
            <a:avLst/>
          </a:prstGeom>
          <a:noFill/>
          <a:ln w="38100">
            <a:solidFill>
              <a:srgbClr val="C00000"/>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117" name="Rectangle 116">
            <a:extLst>
              <a:ext uri="{FF2B5EF4-FFF2-40B4-BE49-F238E27FC236}">
                <a16:creationId xmlns:a16="http://schemas.microsoft.com/office/drawing/2014/main" id="{25279415-9C2D-F808-79F2-B22E2A510B97}"/>
              </a:ext>
            </a:extLst>
          </p:cNvPr>
          <p:cNvSpPr/>
          <p:nvPr/>
        </p:nvSpPr>
        <p:spPr>
          <a:xfrm>
            <a:off x="9113741" y="4807435"/>
            <a:ext cx="1296144" cy="144016"/>
          </a:xfrm>
          <a:prstGeom prst="rect">
            <a:avLst/>
          </a:prstGeom>
          <a:noFill/>
          <a:ln w="38100">
            <a:solidFill>
              <a:srgbClr val="C00000"/>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pic>
        <p:nvPicPr>
          <p:cNvPr id="119" name="Image 118">
            <a:extLst>
              <a:ext uri="{FF2B5EF4-FFF2-40B4-BE49-F238E27FC236}">
                <a16:creationId xmlns:a16="http://schemas.microsoft.com/office/drawing/2014/main" id="{EB38097C-30A3-7C7B-CA5B-466531706CFF}"/>
              </a:ext>
            </a:extLst>
          </p:cNvPr>
          <p:cNvPicPr>
            <a:picLocks noChangeAspect="1"/>
          </p:cNvPicPr>
          <p:nvPr/>
        </p:nvPicPr>
        <p:blipFill rotWithShape="1">
          <a:blip r:embed="rId5">
            <a:extLst>
              <a:ext uri="{28A0092B-C50C-407E-A947-70E740481C1C}">
                <a14:useLocalDpi xmlns:a14="http://schemas.microsoft.com/office/drawing/2010/main" val="0"/>
              </a:ext>
            </a:extLst>
          </a:blip>
          <a:srcRect r="27380" b="84975"/>
          <a:stretch/>
        </p:blipFill>
        <p:spPr>
          <a:xfrm>
            <a:off x="1024549" y="6340078"/>
            <a:ext cx="7641362" cy="7623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21" name="Connecteur droit avec flèche 120">
            <a:extLst>
              <a:ext uri="{FF2B5EF4-FFF2-40B4-BE49-F238E27FC236}">
                <a16:creationId xmlns:a16="http://schemas.microsoft.com/office/drawing/2014/main" id="{5AADE115-B622-567A-C9DA-73BC0CC75904}"/>
              </a:ext>
            </a:extLst>
          </p:cNvPr>
          <p:cNvCxnSpPr>
            <a:cxnSpLocks/>
            <a:stCxn id="116" idx="2"/>
          </p:cNvCxnSpPr>
          <p:nvPr/>
        </p:nvCxnSpPr>
        <p:spPr>
          <a:xfrm flipH="1">
            <a:off x="1768924" y="5599523"/>
            <a:ext cx="145055" cy="1074533"/>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pic>
        <p:nvPicPr>
          <p:cNvPr id="127" name="Image 126">
            <a:extLst>
              <a:ext uri="{FF2B5EF4-FFF2-40B4-BE49-F238E27FC236}">
                <a16:creationId xmlns:a16="http://schemas.microsoft.com/office/drawing/2014/main" id="{C491F2C3-B5E5-920C-4C2B-6A6CDC1E7A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6030" y="6085191"/>
            <a:ext cx="5992445" cy="1074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28" name="Connecteur droit avec flèche 127">
            <a:extLst>
              <a:ext uri="{FF2B5EF4-FFF2-40B4-BE49-F238E27FC236}">
                <a16:creationId xmlns:a16="http://schemas.microsoft.com/office/drawing/2014/main" id="{D4F68BC2-87AF-D3D7-D173-9BAD061D48C8}"/>
              </a:ext>
            </a:extLst>
          </p:cNvPr>
          <p:cNvCxnSpPr>
            <a:cxnSpLocks/>
            <a:stCxn id="117" idx="2"/>
          </p:cNvCxnSpPr>
          <p:nvPr/>
        </p:nvCxnSpPr>
        <p:spPr>
          <a:xfrm>
            <a:off x="9761813" y="4951451"/>
            <a:ext cx="283548" cy="1800201"/>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31" name="object 14">
            <a:extLst>
              <a:ext uri="{FF2B5EF4-FFF2-40B4-BE49-F238E27FC236}">
                <a16:creationId xmlns:a16="http://schemas.microsoft.com/office/drawing/2014/main" id="{3E1F8F24-61D4-EA0F-3A1A-3CC69590F6E0}"/>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132" name="ZoneTexte 131">
            <a:extLst>
              <a:ext uri="{FF2B5EF4-FFF2-40B4-BE49-F238E27FC236}">
                <a16:creationId xmlns:a16="http://schemas.microsoft.com/office/drawing/2014/main" id="{541EAC68-40ED-7FA9-F91E-F0501AB8F0A2}"/>
              </a:ext>
            </a:extLst>
          </p:cNvPr>
          <p:cNvSpPr txBox="1"/>
          <p:nvPr/>
        </p:nvSpPr>
        <p:spPr>
          <a:xfrm>
            <a:off x="581032" y="1887033"/>
            <a:ext cx="1002128" cy="538609"/>
          </a:xfrm>
          <a:prstGeom prst="rect">
            <a:avLst/>
          </a:prstGeom>
          <a:noFill/>
        </p:spPr>
        <p:txBody>
          <a:bodyPr wrap="square">
            <a:spAutoFit/>
          </a:bodyPr>
          <a:lstStyle/>
          <a:p>
            <a:pPr algn="ctr"/>
            <a:r>
              <a:rPr lang="en-US" sz="2900" b="1" spc="-15" dirty="0">
                <a:solidFill>
                  <a:srgbClr val="FFFFFF"/>
                </a:solidFill>
                <a:latin typeface="Trebuchet MS"/>
              </a:rPr>
              <a:t>30</a:t>
            </a:r>
            <a:endParaRPr lang="fr-FR" sz="2900" b="1" spc="-15" dirty="0">
              <a:solidFill>
                <a:srgbClr val="FFFFFF"/>
              </a:solidFill>
              <a:latin typeface="Trebuchet MS"/>
            </a:endParaRPr>
          </a:p>
        </p:txBody>
      </p:sp>
    </p:spTree>
    <p:extLst>
      <p:ext uri="{BB962C8B-B14F-4D97-AF65-F5344CB8AC3E}">
        <p14:creationId xmlns:p14="http://schemas.microsoft.com/office/powerpoint/2010/main" val="51873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10" presetClass="entr" presetSubtype="0" fill="hold"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500"/>
                                        <p:tgtEl>
                                          <p:spTgt spid="1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7"/>
                                        </p:tgtEl>
                                        <p:attrNameLst>
                                          <p:attrName>style.visibility</p:attrName>
                                        </p:attrNameLst>
                                      </p:cBhvr>
                                      <p:to>
                                        <p:strVal val="visible"/>
                                      </p:to>
                                    </p:set>
                                    <p:animEffect transition="in" filter="fade">
                                      <p:cBhvr>
                                        <p:cTn id="18" dur="500"/>
                                        <p:tgtEl>
                                          <p:spTgt spid="1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9"/>
                                        </p:tgtEl>
                                        <p:attrNameLst>
                                          <p:attrName>style.visibility</p:attrName>
                                        </p:attrNameLst>
                                      </p:cBhvr>
                                      <p:to>
                                        <p:strVal val="visible"/>
                                      </p:to>
                                    </p:set>
                                    <p:animEffect transition="in" filter="fade">
                                      <p:cBhvr>
                                        <p:cTn id="23" dur="500"/>
                                        <p:tgtEl>
                                          <p:spTgt spid="119"/>
                                        </p:tgtEl>
                                      </p:cBhvr>
                                    </p:animEffect>
                                  </p:childTnLst>
                                </p:cTn>
                              </p:par>
                              <p:par>
                                <p:cTn id="24" presetID="10" presetClass="entr" presetSubtype="0" fill="hold" nodeType="withEffect">
                                  <p:stCondLst>
                                    <p:cond delay="0"/>
                                  </p:stCondLst>
                                  <p:childTnLst>
                                    <p:set>
                                      <p:cBhvr>
                                        <p:cTn id="25" dur="1" fill="hold">
                                          <p:stCondLst>
                                            <p:cond delay="0"/>
                                          </p:stCondLst>
                                        </p:cTn>
                                        <p:tgtEl>
                                          <p:spTgt spid="127"/>
                                        </p:tgtEl>
                                        <p:attrNameLst>
                                          <p:attrName>style.visibility</p:attrName>
                                        </p:attrNameLst>
                                      </p:cBhvr>
                                      <p:to>
                                        <p:strVal val="visible"/>
                                      </p:to>
                                    </p:set>
                                    <p:animEffect transition="in" filter="fade">
                                      <p:cBhvr>
                                        <p:cTn id="26" dur="500"/>
                                        <p:tgtEl>
                                          <p:spTgt spid="12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barn(inVertical)">
                                      <p:cBhvr>
                                        <p:cTn id="31" dur="500"/>
                                        <p:tgtEl>
                                          <p:spTgt spid="121"/>
                                        </p:tgtEl>
                                      </p:cBhvr>
                                    </p:animEffect>
                                  </p:childTnLst>
                                </p:cTn>
                              </p:par>
                              <p:par>
                                <p:cTn id="32" presetID="16" presetClass="entr" presetSubtype="21" fill="hold" nodeType="withEffect">
                                  <p:stCondLst>
                                    <p:cond delay="0"/>
                                  </p:stCondLst>
                                  <p:childTnLst>
                                    <p:set>
                                      <p:cBhvr>
                                        <p:cTn id="33" dur="1" fill="hold">
                                          <p:stCondLst>
                                            <p:cond delay="0"/>
                                          </p:stCondLst>
                                        </p:cTn>
                                        <p:tgtEl>
                                          <p:spTgt spid="128"/>
                                        </p:tgtEl>
                                        <p:attrNameLst>
                                          <p:attrName>style.visibility</p:attrName>
                                        </p:attrNameLst>
                                      </p:cBhvr>
                                      <p:to>
                                        <p:strVal val="visible"/>
                                      </p:to>
                                    </p:set>
                                    <p:animEffect transition="in" filter="barn(inVertical)">
                                      <p:cBhvr>
                                        <p:cTn id="34"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957801"/>
            <a:ext cx="2444115" cy="409575"/>
          </a:xfrm>
          <a:custGeom>
            <a:avLst/>
            <a:gdLst/>
            <a:ahLst/>
            <a:cxnLst/>
            <a:rect l="l" t="t" r="r" b="b"/>
            <a:pathLst>
              <a:path w="2444115" h="409575">
                <a:moveTo>
                  <a:pt x="0" y="409574"/>
                </a:moveTo>
                <a:lnTo>
                  <a:pt x="0" y="0"/>
                </a:lnTo>
                <a:lnTo>
                  <a:pt x="2443894" y="0"/>
                </a:lnTo>
                <a:lnTo>
                  <a:pt x="2443894" y="409574"/>
                </a:lnTo>
                <a:lnTo>
                  <a:pt x="0" y="409574"/>
                </a:lnTo>
                <a:close/>
              </a:path>
            </a:pathLst>
          </a:custGeom>
          <a:solidFill>
            <a:srgbClr val="D01717"/>
          </a:solidFill>
        </p:spPr>
        <p:txBody>
          <a:bodyPr wrap="square" lIns="0" tIns="0" rIns="0" bIns="0" rtlCol="0"/>
          <a:lstStyle/>
          <a:p>
            <a:endParaRPr/>
          </a:p>
        </p:txBody>
      </p:sp>
      <p:sp>
        <p:nvSpPr>
          <p:cNvPr id="3" name="object 3"/>
          <p:cNvSpPr/>
          <p:nvPr/>
        </p:nvSpPr>
        <p:spPr>
          <a:xfrm>
            <a:off x="0" y="473806"/>
            <a:ext cx="15398115" cy="390525"/>
          </a:xfrm>
          <a:custGeom>
            <a:avLst/>
            <a:gdLst/>
            <a:ahLst/>
            <a:cxnLst/>
            <a:rect l="l" t="t" r="r" b="b"/>
            <a:pathLst>
              <a:path w="15398115" h="390525">
                <a:moveTo>
                  <a:pt x="15397982" y="390524"/>
                </a:moveTo>
                <a:lnTo>
                  <a:pt x="0" y="390524"/>
                </a:lnTo>
                <a:lnTo>
                  <a:pt x="0" y="0"/>
                </a:lnTo>
                <a:lnTo>
                  <a:pt x="15397982" y="0"/>
                </a:lnTo>
                <a:lnTo>
                  <a:pt x="15397982" y="390524"/>
                </a:lnTo>
                <a:close/>
              </a:path>
            </a:pathLst>
          </a:custGeom>
          <a:solidFill>
            <a:srgbClr val="3D6EC2"/>
          </a:solidFill>
        </p:spPr>
        <p:txBody>
          <a:bodyPr wrap="square" lIns="0" tIns="0" rIns="0" bIns="0" rtlCol="0"/>
          <a:lstStyle/>
          <a:p>
            <a:endParaRPr/>
          </a:p>
        </p:txBody>
      </p:sp>
      <p:sp>
        <p:nvSpPr>
          <p:cNvPr id="5" name="object 5"/>
          <p:cNvSpPr/>
          <p:nvPr/>
        </p:nvSpPr>
        <p:spPr>
          <a:xfrm>
            <a:off x="2439306" y="1957800"/>
            <a:ext cx="15848694" cy="409575"/>
          </a:xfrm>
          <a:custGeom>
            <a:avLst/>
            <a:gdLst/>
            <a:ahLst/>
            <a:cxnLst/>
            <a:rect l="l" t="t" r="r" b="b"/>
            <a:pathLst>
              <a:path w="15529560" h="409575">
                <a:moveTo>
                  <a:pt x="0" y="0"/>
                </a:moveTo>
                <a:lnTo>
                  <a:pt x="15529401" y="0"/>
                </a:lnTo>
                <a:lnTo>
                  <a:pt x="15529401" y="409574"/>
                </a:lnTo>
                <a:lnTo>
                  <a:pt x="0" y="409574"/>
                </a:lnTo>
                <a:lnTo>
                  <a:pt x="0" y="0"/>
                </a:lnTo>
                <a:close/>
              </a:path>
            </a:pathLst>
          </a:custGeom>
          <a:solidFill>
            <a:srgbClr val="3D6EC2"/>
          </a:solidFill>
        </p:spPr>
        <p:txBody>
          <a:bodyPr wrap="square" lIns="0" tIns="0" rIns="0" bIns="0" rtlCol="0"/>
          <a:lstStyle/>
          <a:p>
            <a:endParaRPr/>
          </a:p>
        </p:txBody>
      </p:sp>
      <p:sp>
        <p:nvSpPr>
          <p:cNvPr id="35" name="object 35"/>
          <p:cNvSpPr txBox="1">
            <a:spLocks noGrp="1"/>
          </p:cNvSpPr>
          <p:nvPr>
            <p:ph type="title"/>
          </p:nvPr>
        </p:nvSpPr>
        <p:spPr>
          <a:xfrm>
            <a:off x="5399584" y="1075175"/>
            <a:ext cx="17318500" cy="689932"/>
          </a:xfrm>
          <a:prstGeom prst="rect">
            <a:avLst/>
          </a:prstGeom>
        </p:spPr>
        <p:txBody>
          <a:bodyPr vert="horz" wrap="square" lIns="0" tIns="12700" rIns="0" bIns="0" rtlCol="0">
            <a:spAutoFit/>
          </a:bodyPr>
          <a:lstStyle/>
          <a:p>
            <a:pPr marL="12700">
              <a:lnSpc>
                <a:spcPct val="100000"/>
              </a:lnSpc>
              <a:spcBef>
                <a:spcPts val="100"/>
              </a:spcBef>
            </a:pPr>
            <a:r>
              <a:rPr lang="fr-FR" sz="4400" spc="-120" dirty="0"/>
              <a:t>Exemples des annotations</a:t>
            </a:r>
            <a:endParaRPr sz="4400" spc="-120" dirty="0"/>
          </a:p>
        </p:txBody>
      </p:sp>
      <p:sp>
        <p:nvSpPr>
          <p:cNvPr id="45" name="object 4">
            <a:extLst>
              <a:ext uri="{FF2B5EF4-FFF2-40B4-BE49-F238E27FC236}">
                <a16:creationId xmlns:a16="http://schemas.microsoft.com/office/drawing/2014/main" id="{0D161C6A-CC0F-00F7-D3F0-E91DBE8E31F1}"/>
              </a:ext>
            </a:extLst>
          </p:cNvPr>
          <p:cNvSpPr/>
          <p:nvPr/>
        </p:nvSpPr>
        <p:spPr>
          <a:xfrm>
            <a:off x="14966337" y="46977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1" name="Rectangle 3"/>
          <p:cNvSpPr>
            <a:spLocks noChangeArrowheads="1"/>
          </p:cNvSpPr>
          <p:nvPr/>
        </p:nvSpPr>
        <p:spPr bwMode="auto">
          <a:xfrm>
            <a:off x="0" y="0"/>
            <a:ext cx="18288000" cy="0"/>
          </a:xfrm>
          <a:prstGeom prst="rect">
            <a:avLst/>
          </a:prstGeom>
          <a:solidFill>
            <a:srgbClr val="24242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300" b="0" i="0" u="none" strike="noStrike" cap="none" normalizeH="0" baseline="0" dirty="0">
                <a:ln>
                  <a:noFill/>
                </a:ln>
                <a:solidFill>
                  <a:srgbClr val="FFFFFF"/>
                </a:solidFill>
                <a:effectLst/>
                <a:latin typeface="-apple-system"/>
              </a:rPr>
              <a:t> Cette annotation marque le champ suivant (</a:t>
            </a:r>
            <a:r>
              <a:rPr kumimoji="0" lang="fr-FR" altLang="fr-FR" sz="1300" b="0" i="0" u="none" strike="noStrike" cap="none" normalizeH="0" baseline="0" dirty="0">
                <a:ln>
                  <a:noFill/>
                </a:ln>
                <a:solidFill>
                  <a:srgbClr val="FFFFFF"/>
                </a:solidFill>
                <a:effectLst/>
                <a:latin typeface="Consolas" panose="020B0609020204030204" pitchFamily="49" charset="0"/>
              </a:rPr>
              <a:t>id</a:t>
            </a:r>
            <a:r>
              <a:rPr kumimoji="0" lang="fr-FR" altLang="fr-FR" sz="1300" b="0" i="0" u="none" strike="noStrike" cap="none" normalizeH="0" baseline="0" dirty="0">
                <a:ln>
                  <a:noFill/>
                </a:ln>
                <a:solidFill>
                  <a:srgbClr val="FFFFFF"/>
                </a:solidFill>
                <a:effectLst/>
                <a:latin typeface="-apple-system"/>
              </a:rPr>
              <a:t> dans ce cas) comme étant la clé primaire de l'entité.</a:t>
            </a:r>
            <a:r>
              <a:rPr kumimoji="0" lang="fr-FR" altLang="fr-FR" sz="16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8" name="object 9">
            <a:extLst>
              <a:ext uri="{FF2B5EF4-FFF2-40B4-BE49-F238E27FC236}">
                <a16:creationId xmlns:a16="http://schemas.microsoft.com/office/drawing/2014/main" id="{7B67CDAA-9051-FBC3-CDCF-70AB4C9B7138}"/>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32" name="object 10">
            <a:extLst>
              <a:ext uri="{FF2B5EF4-FFF2-40B4-BE49-F238E27FC236}">
                <a16:creationId xmlns:a16="http://schemas.microsoft.com/office/drawing/2014/main" id="{4ADFB617-4FC3-D86F-3459-B2592B6B8DA5}"/>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33" name="object 11">
            <a:extLst>
              <a:ext uri="{FF2B5EF4-FFF2-40B4-BE49-F238E27FC236}">
                <a16:creationId xmlns:a16="http://schemas.microsoft.com/office/drawing/2014/main" id="{6E631EAF-D336-CEF2-62E2-14539A82C50B}"/>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44" name="object 12">
            <a:extLst>
              <a:ext uri="{FF2B5EF4-FFF2-40B4-BE49-F238E27FC236}">
                <a16:creationId xmlns:a16="http://schemas.microsoft.com/office/drawing/2014/main" id="{2FDFED42-4E6B-9226-430F-3F3B63A85EE6}"/>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49" name="object 13">
            <a:extLst>
              <a:ext uri="{FF2B5EF4-FFF2-40B4-BE49-F238E27FC236}">
                <a16:creationId xmlns:a16="http://schemas.microsoft.com/office/drawing/2014/main" id="{09F5A3A6-5017-0AA9-96A3-2B230A03DD76}"/>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pic>
        <p:nvPicPr>
          <p:cNvPr id="6" name="Image 5">
            <a:extLst>
              <a:ext uri="{FF2B5EF4-FFF2-40B4-BE49-F238E27FC236}">
                <a16:creationId xmlns:a16="http://schemas.microsoft.com/office/drawing/2014/main" id="{BFF4E315-E733-5272-A0CC-AC85D4E04258}"/>
              </a:ext>
            </a:extLst>
          </p:cNvPr>
          <p:cNvPicPr>
            <a:picLocks noChangeAspect="1"/>
          </p:cNvPicPr>
          <p:nvPr/>
        </p:nvPicPr>
        <p:blipFill rotWithShape="1">
          <a:blip r:embed="rId3">
            <a:extLst>
              <a:ext uri="{28A0092B-C50C-407E-A947-70E740481C1C}">
                <a14:useLocalDpi xmlns:a14="http://schemas.microsoft.com/office/drawing/2010/main" val="0"/>
              </a:ext>
            </a:extLst>
          </a:blip>
          <a:srcRect b="49578"/>
          <a:stretch/>
        </p:blipFill>
        <p:spPr>
          <a:xfrm>
            <a:off x="5903640" y="2695228"/>
            <a:ext cx="8136903" cy="29658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42D54EA7-C507-C281-3A75-52546825AD2D}"/>
              </a:ext>
            </a:extLst>
          </p:cNvPr>
          <p:cNvSpPr/>
          <p:nvPr/>
        </p:nvSpPr>
        <p:spPr>
          <a:xfrm>
            <a:off x="6473882" y="4567437"/>
            <a:ext cx="1301966" cy="216024"/>
          </a:xfrm>
          <a:prstGeom prst="rect">
            <a:avLst/>
          </a:prstGeom>
          <a:noFill/>
          <a:ln w="38100">
            <a:solidFill>
              <a:srgbClr val="C00000"/>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pic>
        <p:nvPicPr>
          <p:cNvPr id="9" name="Image 8">
            <a:extLst>
              <a:ext uri="{FF2B5EF4-FFF2-40B4-BE49-F238E27FC236}">
                <a16:creationId xmlns:a16="http://schemas.microsoft.com/office/drawing/2014/main" id="{AF95FAC5-E7E8-E1BB-3F3F-5506B188E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125" y="6533375"/>
            <a:ext cx="6926683" cy="1202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0" name="Connecteur droit avec flèche 9">
            <a:extLst>
              <a:ext uri="{FF2B5EF4-FFF2-40B4-BE49-F238E27FC236}">
                <a16:creationId xmlns:a16="http://schemas.microsoft.com/office/drawing/2014/main" id="{86D97FC7-E69A-1ABE-DF4D-40D3E50A0806}"/>
              </a:ext>
            </a:extLst>
          </p:cNvPr>
          <p:cNvCxnSpPr>
            <a:cxnSpLocks/>
            <a:stCxn id="7" idx="1"/>
          </p:cNvCxnSpPr>
          <p:nvPr/>
        </p:nvCxnSpPr>
        <p:spPr>
          <a:xfrm flipH="1">
            <a:off x="791072" y="4675449"/>
            <a:ext cx="5682810" cy="2700299"/>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Connecteur droit avec flèche 11">
            <a:extLst>
              <a:ext uri="{FF2B5EF4-FFF2-40B4-BE49-F238E27FC236}">
                <a16:creationId xmlns:a16="http://schemas.microsoft.com/office/drawing/2014/main" id="{22D80E78-030E-3677-5571-04529BF6CE7C}"/>
              </a:ext>
            </a:extLst>
          </p:cNvPr>
          <p:cNvCxnSpPr>
            <a:cxnSpLocks/>
            <a:stCxn id="7" idx="1"/>
          </p:cNvCxnSpPr>
          <p:nvPr/>
        </p:nvCxnSpPr>
        <p:spPr>
          <a:xfrm>
            <a:off x="6473882" y="4675449"/>
            <a:ext cx="120966" cy="2693015"/>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23" name="Rectangle 22">
            <a:extLst>
              <a:ext uri="{FF2B5EF4-FFF2-40B4-BE49-F238E27FC236}">
                <a16:creationId xmlns:a16="http://schemas.microsoft.com/office/drawing/2014/main" id="{4F0910F5-CA94-4B5D-3F61-67FA63BCB476}"/>
              </a:ext>
            </a:extLst>
          </p:cNvPr>
          <p:cNvSpPr/>
          <p:nvPr/>
        </p:nvSpPr>
        <p:spPr>
          <a:xfrm>
            <a:off x="6694975" y="4922317"/>
            <a:ext cx="3025089" cy="733445"/>
          </a:xfrm>
          <a:prstGeom prst="rect">
            <a:avLst/>
          </a:prstGeom>
          <a:noFill/>
          <a:ln w="38100">
            <a:solidFill>
              <a:srgbClr val="C00000"/>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pic>
        <p:nvPicPr>
          <p:cNvPr id="25" name="Image 24">
            <a:extLst>
              <a:ext uri="{FF2B5EF4-FFF2-40B4-BE49-F238E27FC236}">
                <a16:creationId xmlns:a16="http://schemas.microsoft.com/office/drawing/2014/main" id="{BB453F90-36D3-E6FA-5C94-E1DA96CB44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2093" y="5893760"/>
            <a:ext cx="7056782" cy="18420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6" name="Connecteur droit avec flèche 25">
            <a:extLst>
              <a:ext uri="{FF2B5EF4-FFF2-40B4-BE49-F238E27FC236}">
                <a16:creationId xmlns:a16="http://schemas.microsoft.com/office/drawing/2014/main" id="{8803B46A-A703-33AD-A55D-A289D3BBFDD9}"/>
              </a:ext>
            </a:extLst>
          </p:cNvPr>
          <p:cNvCxnSpPr>
            <a:cxnSpLocks/>
          </p:cNvCxnSpPr>
          <p:nvPr/>
        </p:nvCxnSpPr>
        <p:spPr>
          <a:xfrm>
            <a:off x="8783960" y="5054285"/>
            <a:ext cx="2088234" cy="2080296"/>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38" name="Connecteur droit avec flèche 37">
            <a:extLst>
              <a:ext uri="{FF2B5EF4-FFF2-40B4-BE49-F238E27FC236}">
                <a16:creationId xmlns:a16="http://schemas.microsoft.com/office/drawing/2014/main" id="{719DB9E3-20E5-4783-B1A2-EFB3EC2A917D}"/>
              </a:ext>
            </a:extLst>
          </p:cNvPr>
          <p:cNvCxnSpPr>
            <a:cxnSpLocks/>
          </p:cNvCxnSpPr>
          <p:nvPr/>
        </p:nvCxnSpPr>
        <p:spPr>
          <a:xfrm>
            <a:off x="7285707" y="5320711"/>
            <a:ext cx="3586487" cy="2212571"/>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40" name="object 14">
            <a:extLst>
              <a:ext uri="{FF2B5EF4-FFF2-40B4-BE49-F238E27FC236}">
                <a16:creationId xmlns:a16="http://schemas.microsoft.com/office/drawing/2014/main" id="{9B608036-8389-BBAD-49F9-E12DC8BED3F1}"/>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41" name="ZoneTexte 40">
            <a:extLst>
              <a:ext uri="{FF2B5EF4-FFF2-40B4-BE49-F238E27FC236}">
                <a16:creationId xmlns:a16="http://schemas.microsoft.com/office/drawing/2014/main" id="{DD8EE96A-E393-1D37-2B6F-9C1434D6FAE6}"/>
              </a:ext>
            </a:extLst>
          </p:cNvPr>
          <p:cNvSpPr txBox="1"/>
          <p:nvPr/>
        </p:nvSpPr>
        <p:spPr>
          <a:xfrm>
            <a:off x="431032" y="1887033"/>
            <a:ext cx="1002128" cy="538609"/>
          </a:xfrm>
          <a:prstGeom prst="rect">
            <a:avLst/>
          </a:prstGeom>
          <a:noFill/>
        </p:spPr>
        <p:txBody>
          <a:bodyPr wrap="square">
            <a:spAutoFit/>
          </a:bodyPr>
          <a:lstStyle/>
          <a:p>
            <a:pPr algn="ctr"/>
            <a:r>
              <a:rPr lang="en-US" sz="2900" b="1" spc="-15" dirty="0">
                <a:solidFill>
                  <a:srgbClr val="FFFFFF"/>
                </a:solidFill>
                <a:latin typeface="Trebuchet MS"/>
              </a:rPr>
              <a:t>31</a:t>
            </a:r>
            <a:endParaRPr lang="fr-FR" sz="2900" b="1" spc="-15" dirty="0">
              <a:solidFill>
                <a:srgbClr val="FFFFFF"/>
              </a:solidFill>
              <a:latin typeface="Trebuchet MS"/>
            </a:endParaRPr>
          </a:p>
        </p:txBody>
      </p:sp>
    </p:spTree>
    <p:extLst>
      <p:ext uri="{BB962C8B-B14F-4D97-AF65-F5344CB8AC3E}">
        <p14:creationId xmlns:p14="http://schemas.microsoft.com/office/powerpoint/2010/main" val="375896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par>
                                <p:cTn id="23" presetID="16" presetClass="entr" presetSubtype="2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barn(inVertical)">
                                      <p:cBhvr>
                                        <p:cTn id="40" dur="500"/>
                                        <p:tgtEl>
                                          <p:spTgt spid="26"/>
                                        </p:tgtEl>
                                      </p:cBhvr>
                                    </p:animEffect>
                                  </p:childTnLst>
                                </p:cTn>
                              </p:par>
                              <p:par>
                                <p:cTn id="41" presetID="16" presetClass="entr" presetSubtype="21"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barn(inVertical)">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957801"/>
            <a:ext cx="2444115" cy="409575"/>
          </a:xfrm>
          <a:custGeom>
            <a:avLst/>
            <a:gdLst/>
            <a:ahLst/>
            <a:cxnLst/>
            <a:rect l="l" t="t" r="r" b="b"/>
            <a:pathLst>
              <a:path w="2444115" h="409575">
                <a:moveTo>
                  <a:pt x="0" y="409574"/>
                </a:moveTo>
                <a:lnTo>
                  <a:pt x="0" y="0"/>
                </a:lnTo>
                <a:lnTo>
                  <a:pt x="2443894" y="0"/>
                </a:lnTo>
                <a:lnTo>
                  <a:pt x="2443894" y="409574"/>
                </a:lnTo>
                <a:lnTo>
                  <a:pt x="0" y="409574"/>
                </a:lnTo>
                <a:close/>
              </a:path>
            </a:pathLst>
          </a:custGeom>
          <a:solidFill>
            <a:srgbClr val="D01717"/>
          </a:solidFill>
        </p:spPr>
        <p:txBody>
          <a:bodyPr wrap="square" lIns="0" tIns="0" rIns="0" bIns="0" rtlCol="0"/>
          <a:lstStyle/>
          <a:p>
            <a:endParaRPr/>
          </a:p>
        </p:txBody>
      </p:sp>
      <p:sp>
        <p:nvSpPr>
          <p:cNvPr id="3" name="object 3"/>
          <p:cNvSpPr/>
          <p:nvPr/>
        </p:nvSpPr>
        <p:spPr>
          <a:xfrm>
            <a:off x="0" y="473806"/>
            <a:ext cx="15398115" cy="390525"/>
          </a:xfrm>
          <a:custGeom>
            <a:avLst/>
            <a:gdLst/>
            <a:ahLst/>
            <a:cxnLst/>
            <a:rect l="l" t="t" r="r" b="b"/>
            <a:pathLst>
              <a:path w="15398115" h="390525">
                <a:moveTo>
                  <a:pt x="15397982" y="390524"/>
                </a:moveTo>
                <a:lnTo>
                  <a:pt x="0" y="390524"/>
                </a:lnTo>
                <a:lnTo>
                  <a:pt x="0" y="0"/>
                </a:lnTo>
                <a:lnTo>
                  <a:pt x="15397982" y="0"/>
                </a:lnTo>
                <a:lnTo>
                  <a:pt x="15397982" y="390524"/>
                </a:lnTo>
                <a:close/>
              </a:path>
            </a:pathLst>
          </a:custGeom>
          <a:solidFill>
            <a:srgbClr val="3D6EC2"/>
          </a:solidFill>
        </p:spPr>
        <p:txBody>
          <a:bodyPr wrap="square" lIns="0" tIns="0" rIns="0" bIns="0" rtlCol="0"/>
          <a:lstStyle/>
          <a:p>
            <a:endParaRPr/>
          </a:p>
        </p:txBody>
      </p:sp>
      <p:sp>
        <p:nvSpPr>
          <p:cNvPr id="5" name="object 5"/>
          <p:cNvSpPr/>
          <p:nvPr/>
        </p:nvSpPr>
        <p:spPr>
          <a:xfrm>
            <a:off x="2439306" y="1957800"/>
            <a:ext cx="15848694" cy="409575"/>
          </a:xfrm>
          <a:custGeom>
            <a:avLst/>
            <a:gdLst/>
            <a:ahLst/>
            <a:cxnLst/>
            <a:rect l="l" t="t" r="r" b="b"/>
            <a:pathLst>
              <a:path w="15529560" h="409575">
                <a:moveTo>
                  <a:pt x="0" y="0"/>
                </a:moveTo>
                <a:lnTo>
                  <a:pt x="15529401" y="0"/>
                </a:lnTo>
                <a:lnTo>
                  <a:pt x="15529401" y="409574"/>
                </a:lnTo>
                <a:lnTo>
                  <a:pt x="0" y="409574"/>
                </a:lnTo>
                <a:lnTo>
                  <a:pt x="0" y="0"/>
                </a:lnTo>
                <a:close/>
              </a:path>
            </a:pathLst>
          </a:custGeom>
          <a:solidFill>
            <a:srgbClr val="3D6EC2"/>
          </a:solidFill>
        </p:spPr>
        <p:txBody>
          <a:bodyPr wrap="square" lIns="0" tIns="0" rIns="0" bIns="0" rtlCol="0"/>
          <a:lstStyle/>
          <a:p>
            <a:endParaRPr/>
          </a:p>
        </p:txBody>
      </p:sp>
      <p:sp>
        <p:nvSpPr>
          <p:cNvPr id="35" name="object 35"/>
          <p:cNvSpPr txBox="1">
            <a:spLocks noGrp="1"/>
          </p:cNvSpPr>
          <p:nvPr>
            <p:ph type="title"/>
          </p:nvPr>
        </p:nvSpPr>
        <p:spPr>
          <a:xfrm>
            <a:off x="6982835" y="5071492"/>
            <a:ext cx="11449273" cy="2967479"/>
          </a:xfrm>
          <a:prstGeom prst="rect">
            <a:avLst/>
          </a:prstGeom>
        </p:spPr>
        <p:txBody>
          <a:bodyPr vert="horz" wrap="square" lIns="0" tIns="12700" rIns="0" bIns="0" rtlCol="0">
            <a:spAutoFit/>
          </a:bodyPr>
          <a:lstStyle/>
          <a:p>
            <a:pPr marL="12700">
              <a:lnSpc>
                <a:spcPct val="100000"/>
              </a:lnSpc>
              <a:spcBef>
                <a:spcPts val="100"/>
              </a:spcBef>
            </a:pPr>
            <a:r>
              <a:rPr lang="fr-FR" sz="9600" spc="-120" dirty="0">
                <a:solidFill>
                  <a:schemeClr val="tx2">
                    <a:lumMod val="60000"/>
                    <a:lumOff val="40000"/>
                  </a:schemeClr>
                </a:solidFill>
              </a:rPr>
              <a:t>Mapping des relations </a:t>
            </a:r>
            <a:endParaRPr sz="9600" spc="-120" dirty="0">
              <a:solidFill>
                <a:schemeClr val="tx2">
                  <a:lumMod val="60000"/>
                  <a:lumOff val="40000"/>
                </a:schemeClr>
              </a:solidFill>
            </a:endParaRPr>
          </a:p>
        </p:txBody>
      </p:sp>
      <p:sp>
        <p:nvSpPr>
          <p:cNvPr id="44" name="Rectangle 43">
            <a:extLst>
              <a:ext uri="{FF2B5EF4-FFF2-40B4-BE49-F238E27FC236}">
                <a16:creationId xmlns:a16="http://schemas.microsoft.com/office/drawing/2014/main" id="{5614CCD2-94D8-7A1F-E29C-ABC6FA32BBA4}"/>
              </a:ext>
            </a:extLst>
          </p:cNvPr>
          <p:cNvSpPr/>
          <p:nvPr/>
        </p:nvSpPr>
        <p:spPr>
          <a:xfrm>
            <a:off x="0" y="2367375"/>
            <a:ext cx="5943600" cy="748337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30000" dirty="0">
                <a:solidFill>
                  <a:schemeClr val="tx2">
                    <a:lumMod val="60000"/>
                    <a:lumOff val="40000"/>
                  </a:schemeClr>
                </a:solidFill>
                <a:latin typeface="Bernard MT Condensed" panose="02050806060905020404" pitchFamily="18" charset="0"/>
              </a:rPr>
              <a:t>05</a:t>
            </a:r>
          </a:p>
        </p:txBody>
      </p:sp>
      <p:sp>
        <p:nvSpPr>
          <p:cNvPr id="45" name="object 4">
            <a:extLst>
              <a:ext uri="{FF2B5EF4-FFF2-40B4-BE49-F238E27FC236}">
                <a16:creationId xmlns:a16="http://schemas.microsoft.com/office/drawing/2014/main" id="{0D161C6A-CC0F-00F7-D3F0-E91DBE8E31F1}"/>
              </a:ext>
            </a:extLst>
          </p:cNvPr>
          <p:cNvSpPr/>
          <p:nvPr/>
        </p:nvSpPr>
        <p:spPr>
          <a:xfrm>
            <a:off x="14966337" y="46977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4" name="object 9">
            <a:extLst>
              <a:ext uri="{FF2B5EF4-FFF2-40B4-BE49-F238E27FC236}">
                <a16:creationId xmlns:a16="http://schemas.microsoft.com/office/drawing/2014/main" id="{54510D51-28E3-D0EC-674D-EDAA0F25212B}"/>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6" name="object 10">
            <a:extLst>
              <a:ext uri="{FF2B5EF4-FFF2-40B4-BE49-F238E27FC236}">
                <a16:creationId xmlns:a16="http://schemas.microsoft.com/office/drawing/2014/main" id="{BE640B77-2145-CAEB-7DF6-308C5F353F8F}"/>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7" name="object 11">
            <a:extLst>
              <a:ext uri="{FF2B5EF4-FFF2-40B4-BE49-F238E27FC236}">
                <a16:creationId xmlns:a16="http://schemas.microsoft.com/office/drawing/2014/main" id="{544DD3C5-178C-9E34-7EE7-AC1E3EDA1391}"/>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8" name="object 12">
            <a:extLst>
              <a:ext uri="{FF2B5EF4-FFF2-40B4-BE49-F238E27FC236}">
                <a16:creationId xmlns:a16="http://schemas.microsoft.com/office/drawing/2014/main" id="{30EA03A4-0761-70F7-5BCD-DB604969D015}"/>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9" name="object 13">
            <a:extLst>
              <a:ext uri="{FF2B5EF4-FFF2-40B4-BE49-F238E27FC236}">
                <a16:creationId xmlns:a16="http://schemas.microsoft.com/office/drawing/2014/main" id="{DB949258-C7DF-715A-DD57-F947883AFF77}"/>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11" name="object 14">
            <a:extLst>
              <a:ext uri="{FF2B5EF4-FFF2-40B4-BE49-F238E27FC236}">
                <a16:creationId xmlns:a16="http://schemas.microsoft.com/office/drawing/2014/main" id="{4AD92043-19C2-D119-B601-4F968452A055}"/>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12" name="ZoneTexte 11">
            <a:extLst>
              <a:ext uri="{FF2B5EF4-FFF2-40B4-BE49-F238E27FC236}">
                <a16:creationId xmlns:a16="http://schemas.microsoft.com/office/drawing/2014/main" id="{4A791AD0-1634-D5BF-FABB-ECDAD25A0A40}"/>
              </a:ext>
            </a:extLst>
          </p:cNvPr>
          <p:cNvSpPr txBox="1"/>
          <p:nvPr/>
        </p:nvSpPr>
        <p:spPr>
          <a:xfrm>
            <a:off x="431032" y="1887033"/>
            <a:ext cx="1002128" cy="538609"/>
          </a:xfrm>
          <a:prstGeom prst="rect">
            <a:avLst/>
          </a:prstGeom>
          <a:noFill/>
        </p:spPr>
        <p:txBody>
          <a:bodyPr wrap="square">
            <a:spAutoFit/>
          </a:bodyPr>
          <a:lstStyle/>
          <a:p>
            <a:pPr algn="ctr"/>
            <a:r>
              <a:rPr lang="en-US" sz="2900" b="1" spc="-15" dirty="0">
                <a:solidFill>
                  <a:srgbClr val="FFFFFF"/>
                </a:solidFill>
                <a:latin typeface="Trebuchet MS"/>
              </a:rPr>
              <a:t>32</a:t>
            </a:r>
            <a:endParaRPr lang="fr-FR" sz="2900" b="1" spc="-15" dirty="0">
              <a:solidFill>
                <a:srgbClr val="FFFFFF"/>
              </a:solidFill>
              <a:latin typeface="Trebuchet MS"/>
            </a:endParaRPr>
          </a:p>
        </p:txBody>
      </p:sp>
    </p:spTree>
    <p:extLst>
      <p:ext uri="{BB962C8B-B14F-4D97-AF65-F5344CB8AC3E}">
        <p14:creationId xmlns:p14="http://schemas.microsoft.com/office/powerpoint/2010/main" val="1738564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150516" y="527941"/>
            <a:ext cx="7424642" cy="523220"/>
          </a:xfrm>
          <a:prstGeom prst="rect">
            <a:avLst/>
          </a:prstGeom>
          <a:noFill/>
        </p:spPr>
        <p:txBody>
          <a:bodyPr wrap="square">
            <a:spAutoFit/>
          </a:bodyPr>
          <a:lstStyle/>
          <a:p>
            <a:r>
              <a:rPr lang="fr-FR" sz="2800" b="1" dirty="0">
                <a:solidFill>
                  <a:schemeClr val="bg1"/>
                </a:solidFill>
                <a:latin typeface="Manrope"/>
                <a:sym typeface="Manrope"/>
              </a:rPr>
              <a:t>Mapping des relations</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47056" y="1327076"/>
            <a:ext cx="17449800" cy="443070"/>
          </a:xfrm>
          <a:prstGeom prst="rect">
            <a:avLst/>
          </a:prstGeom>
        </p:spPr>
        <p:txBody>
          <a:bodyPr vert="horz" wrap="square" lIns="0" tIns="12065" rIns="0" bIns="0" rtlCol="0">
            <a:spAutoFit/>
          </a:bodyPr>
          <a:lstStyle/>
          <a:p>
            <a:pPr marL="12700">
              <a:lnSpc>
                <a:spcPct val="100000"/>
              </a:lnSpc>
              <a:spcBef>
                <a:spcPts val="95"/>
              </a:spcBef>
            </a:pPr>
            <a:r>
              <a:rPr lang="fr-FR" sz="2800" spc="-60" dirty="0"/>
              <a:t>V.1- Diagramme des classes</a:t>
            </a:r>
            <a:endParaRPr sz="2800" spc="-60" dirty="0"/>
          </a:p>
        </p:txBody>
      </p:sp>
      <p:sp>
        <p:nvSpPr>
          <p:cNvPr id="21" name="object 9">
            <a:extLst>
              <a:ext uri="{FF2B5EF4-FFF2-40B4-BE49-F238E27FC236}">
                <a16:creationId xmlns:a16="http://schemas.microsoft.com/office/drawing/2014/main" id="{08506387-31A0-2100-296A-0256C1CA7A18}"/>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23" name="object 10">
            <a:extLst>
              <a:ext uri="{FF2B5EF4-FFF2-40B4-BE49-F238E27FC236}">
                <a16:creationId xmlns:a16="http://schemas.microsoft.com/office/drawing/2014/main" id="{6E8C1263-AEEB-2744-0785-844875999B23}"/>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24" name="object 11">
            <a:extLst>
              <a:ext uri="{FF2B5EF4-FFF2-40B4-BE49-F238E27FC236}">
                <a16:creationId xmlns:a16="http://schemas.microsoft.com/office/drawing/2014/main" id="{6D07C25F-D8AB-D67D-3CAE-775FDA1779F6}"/>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25" name="object 12">
            <a:extLst>
              <a:ext uri="{FF2B5EF4-FFF2-40B4-BE49-F238E27FC236}">
                <a16:creationId xmlns:a16="http://schemas.microsoft.com/office/drawing/2014/main" id="{0DC27207-22A5-BBEE-6DAF-361E2AEC2E8B}"/>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26" name="object 13">
            <a:extLst>
              <a:ext uri="{FF2B5EF4-FFF2-40B4-BE49-F238E27FC236}">
                <a16:creationId xmlns:a16="http://schemas.microsoft.com/office/drawing/2014/main" id="{E172848A-7FEC-DC11-DF65-F8411B71FE27}"/>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5" name="object 14">
            <a:extLst>
              <a:ext uri="{FF2B5EF4-FFF2-40B4-BE49-F238E27FC236}">
                <a16:creationId xmlns:a16="http://schemas.microsoft.com/office/drawing/2014/main" id="{9AB90E8C-640E-4C57-BCDB-51B97B516956}"/>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7" name="ZoneTexte 6">
            <a:extLst>
              <a:ext uri="{FF2B5EF4-FFF2-40B4-BE49-F238E27FC236}">
                <a16:creationId xmlns:a16="http://schemas.microsoft.com/office/drawing/2014/main" id="{83E151D3-BF29-FD83-A81B-FA6D20A7434D}"/>
              </a:ext>
            </a:extLst>
          </p:cNvPr>
          <p:cNvSpPr txBox="1"/>
          <p:nvPr/>
        </p:nvSpPr>
        <p:spPr>
          <a:xfrm>
            <a:off x="431032" y="2012603"/>
            <a:ext cx="1002128" cy="538609"/>
          </a:xfrm>
          <a:prstGeom prst="rect">
            <a:avLst/>
          </a:prstGeom>
          <a:noFill/>
        </p:spPr>
        <p:txBody>
          <a:bodyPr wrap="square">
            <a:spAutoFit/>
          </a:bodyPr>
          <a:lstStyle/>
          <a:p>
            <a:pPr algn="ctr"/>
            <a:r>
              <a:rPr lang="en-US" sz="2900" b="1" spc="-15" dirty="0">
                <a:solidFill>
                  <a:srgbClr val="FFFFFF"/>
                </a:solidFill>
                <a:latin typeface="Trebuchet MS"/>
              </a:rPr>
              <a:t>33</a:t>
            </a:r>
            <a:endParaRPr lang="fr-FR" sz="2900" b="1" spc="-15" dirty="0">
              <a:solidFill>
                <a:srgbClr val="FFFFFF"/>
              </a:solidFill>
              <a:latin typeface="Trebuchet MS"/>
            </a:endParaRPr>
          </a:p>
        </p:txBody>
      </p:sp>
      <p:pic>
        <p:nvPicPr>
          <p:cNvPr id="9" name="Image 8">
            <a:extLst>
              <a:ext uri="{FF2B5EF4-FFF2-40B4-BE49-F238E27FC236}">
                <a16:creationId xmlns:a16="http://schemas.microsoft.com/office/drawing/2014/main" id="{47047918-C047-021A-5BB5-FF42235CE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5966" y="3221151"/>
            <a:ext cx="10729192" cy="5180651"/>
          </a:xfrm>
          <a:prstGeom prst="rect">
            <a:avLst/>
          </a:prstGeom>
        </p:spPr>
      </p:pic>
    </p:spTree>
    <p:extLst>
      <p:ext uri="{BB962C8B-B14F-4D97-AF65-F5344CB8AC3E}">
        <p14:creationId xmlns:p14="http://schemas.microsoft.com/office/powerpoint/2010/main" val="13140435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150516" y="527941"/>
            <a:ext cx="7424642" cy="523220"/>
          </a:xfrm>
          <a:prstGeom prst="rect">
            <a:avLst/>
          </a:prstGeom>
          <a:noFill/>
        </p:spPr>
        <p:txBody>
          <a:bodyPr wrap="square">
            <a:spAutoFit/>
          </a:bodyPr>
          <a:lstStyle/>
          <a:p>
            <a:r>
              <a:rPr lang="fr-FR" sz="2800" b="1" dirty="0">
                <a:solidFill>
                  <a:schemeClr val="bg1"/>
                </a:solidFill>
                <a:latin typeface="Manrope"/>
                <a:sym typeface="Manrope"/>
              </a:rPr>
              <a:t>Mapping des relations</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47056" y="1327076"/>
            <a:ext cx="17449800" cy="504625"/>
          </a:xfrm>
          <a:prstGeom prst="rect">
            <a:avLst/>
          </a:prstGeom>
        </p:spPr>
        <p:txBody>
          <a:bodyPr vert="horz" wrap="square" lIns="0" tIns="12065" rIns="0" bIns="0" rtlCol="0">
            <a:spAutoFit/>
          </a:bodyPr>
          <a:lstStyle/>
          <a:p>
            <a:pPr marL="12700">
              <a:lnSpc>
                <a:spcPct val="100000"/>
              </a:lnSpc>
              <a:spcBef>
                <a:spcPts val="95"/>
              </a:spcBef>
            </a:pPr>
            <a:r>
              <a:rPr lang="fr-FR" sz="2800" spc="-60" dirty="0"/>
              <a:t>V.2- </a:t>
            </a:r>
            <a:r>
              <a:rPr lang="fr-FR" sz="28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Mapping   entre  les classes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Etudiant</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 et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Personne  </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(Héritage)</a:t>
            </a:r>
            <a:endParaRPr sz="2800" b="0" spc="-6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1" name="object 9">
            <a:extLst>
              <a:ext uri="{FF2B5EF4-FFF2-40B4-BE49-F238E27FC236}">
                <a16:creationId xmlns:a16="http://schemas.microsoft.com/office/drawing/2014/main" id="{08506387-31A0-2100-296A-0256C1CA7A18}"/>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23" name="object 10">
            <a:extLst>
              <a:ext uri="{FF2B5EF4-FFF2-40B4-BE49-F238E27FC236}">
                <a16:creationId xmlns:a16="http://schemas.microsoft.com/office/drawing/2014/main" id="{6E8C1263-AEEB-2744-0785-844875999B23}"/>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24" name="object 11">
            <a:extLst>
              <a:ext uri="{FF2B5EF4-FFF2-40B4-BE49-F238E27FC236}">
                <a16:creationId xmlns:a16="http://schemas.microsoft.com/office/drawing/2014/main" id="{6D07C25F-D8AB-D67D-3CAE-775FDA1779F6}"/>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25" name="object 12">
            <a:extLst>
              <a:ext uri="{FF2B5EF4-FFF2-40B4-BE49-F238E27FC236}">
                <a16:creationId xmlns:a16="http://schemas.microsoft.com/office/drawing/2014/main" id="{0DC27207-22A5-BBEE-6DAF-361E2AEC2E8B}"/>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26" name="object 13">
            <a:extLst>
              <a:ext uri="{FF2B5EF4-FFF2-40B4-BE49-F238E27FC236}">
                <a16:creationId xmlns:a16="http://schemas.microsoft.com/office/drawing/2014/main" id="{E172848A-7FEC-DC11-DF65-F8411B71FE27}"/>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8" name="Rectangle : coins arrondis 7">
            <a:extLst>
              <a:ext uri="{FF2B5EF4-FFF2-40B4-BE49-F238E27FC236}">
                <a16:creationId xmlns:a16="http://schemas.microsoft.com/office/drawing/2014/main" id="{9B571F80-7762-A5DA-2F49-3A8DE7648678}"/>
              </a:ext>
            </a:extLst>
          </p:cNvPr>
          <p:cNvSpPr/>
          <p:nvPr/>
        </p:nvSpPr>
        <p:spPr>
          <a:xfrm>
            <a:off x="2049834" y="5171843"/>
            <a:ext cx="7094166" cy="20071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lvl="0" eaLnBrk="0" fontAlgn="base" hangingPunct="0">
              <a:spcBef>
                <a:spcPct val="0"/>
              </a:spcBef>
              <a:spcAft>
                <a:spcPct val="0"/>
              </a:spcAft>
            </a:pPr>
            <a:r>
              <a:rPr lang="fr-FR" altLang="fr-FR" sz="2000" b="1" dirty="0">
                <a:solidFill>
                  <a:srgbClr val="C00000"/>
                </a:solidFill>
                <a:latin typeface="Tahoma" panose="020B0604030504040204" pitchFamily="34" charset="0"/>
                <a:ea typeface="Tahoma" panose="020B0604030504040204" pitchFamily="34" charset="0"/>
                <a:cs typeface="Tahoma" panose="020B0604030504040204" pitchFamily="34" charset="0"/>
              </a:rPr>
              <a:t>Le mapping d'héritage </a:t>
            </a:r>
            <a:r>
              <a:rPr lang="fr-FR" altLang="fr-FR" sz="2000" dirty="0">
                <a:solidFill>
                  <a:schemeClr val="tx1"/>
                </a:solidFill>
                <a:latin typeface="Tahoma" panose="020B0604030504040204" pitchFamily="34" charset="0"/>
                <a:ea typeface="Tahoma" panose="020B0604030504040204" pitchFamily="34" charset="0"/>
                <a:cs typeface="Tahoma" panose="020B0604030504040204" pitchFamily="34" charset="0"/>
              </a:rPr>
              <a:t>en Hibernate permet de représenter la hiérarchie des classes dans une base de données relationnelle. Prenons l'exemple de deux entités Java : Personne comme classe de base et Etudiant comme classe fille héritant de Personne. </a:t>
            </a:r>
          </a:p>
        </p:txBody>
      </p:sp>
      <p:sp>
        <p:nvSpPr>
          <p:cNvPr id="5" name="object 14">
            <a:extLst>
              <a:ext uri="{FF2B5EF4-FFF2-40B4-BE49-F238E27FC236}">
                <a16:creationId xmlns:a16="http://schemas.microsoft.com/office/drawing/2014/main" id="{826C013E-F99F-09A8-BAA4-C9BEE18CCCA8}"/>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dirty="0" err="1">
                <a:solidFill>
                  <a:srgbClr val="FFFFFF"/>
                </a:solidFill>
                <a:latin typeface="Trebuchet MS"/>
                <a:cs typeface="Trebuchet MS"/>
              </a:rPr>
              <a:t>orientée</a:t>
            </a:r>
            <a:r>
              <a:rPr sz="2000" b="1" spc="195" dirty="0">
                <a:solidFill>
                  <a:srgbClr val="FFFFFF"/>
                </a:solidFill>
                <a:latin typeface="Trebuchet MS"/>
                <a:cs typeface="Trebuchet MS"/>
              </a:rPr>
              <a:t> </a:t>
            </a:r>
            <a:r>
              <a:rPr sz="2000" b="1" spc="45" dirty="0" err="1">
                <a:solidFill>
                  <a:srgbClr val="FFFFFF"/>
                </a:solidFill>
                <a:latin typeface="Trebuchet MS"/>
                <a:cs typeface="Trebuchet MS"/>
              </a:rPr>
              <a:t>objet</a:t>
            </a:r>
            <a:r>
              <a:rPr sz="2000" b="1" spc="195" dirty="0">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7" name="ZoneTexte 6">
            <a:extLst>
              <a:ext uri="{FF2B5EF4-FFF2-40B4-BE49-F238E27FC236}">
                <a16:creationId xmlns:a16="http://schemas.microsoft.com/office/drawing/2014/main" id="{153E4097-0F4D-E279-B5FA-237E6E37381C}"/>
              </a:ext>
            </a:extLst>
          </p:cNvPr>
          <p:cNvSpPr txBox="1"/>
          <p:nvPr/>
        </p:nvSpPr>
        <p:spPr>
          <a:xfrm>
            <a:off x="431032" y="2047156"/>
            <a:ext cx="1002128" cy="538609"/>
          </a:xfrm>
          <a:prstGeom prst="rect">
            <a:avLst/>
          </a:prstGeom>
          <a:noFill/>
        </p:spPr>
        <p:txBody>
          <a:bodyPr wrap="square">
            <a:spAutoFit/>
          </a:bodyPr>
          <a:lstStyle/>
          <a:p>
            <a:pPr algn="ctr"/>
            <a:r>
              <a:rPr lang="en-US" sz="2900" b="1" spc="-15" dirty="0">
                <a:solidFill>
                  <a:srgbClr val="FFFFFF"/>
                </a:solidFill>
                <a:latin typeface="Trebuchet MS"/>
              </a:rPr>
              <a:t>34</a:t>
            </a:r>
            <a:endParaRPr lang="fr-FR" sz="2900" b="1" spc="-15" dirty="0">
              <a:solidFill>
                <a:srgbClr val="FFFFFF"/>
              </a:solidFill>
              <a:latin typeface="Trebuchet MS"/>
            </a:endParaRPr>
          </a:p>
        </p:txBody>
      </p:sp>
      <p:sp>
        <p:nvSpPr>
          <p:cNvPr id="9" name="Rectangle 8">
            <a:extLst>
              <a:ext uri="{FF2B5EF4-FFF2-40B4-BE49-F238E27FC236}">
                <a16:creationId xmlns:a16="http://schemas.microsoft.com/office/drawing/2014/main" id="{77AAC55E-4332-E83A-375F-9933BBE05386}"/>
              </a:ext>
            </a:extLst>
          </p:cNvPr>
          <p:cNvSpPr/>
          <p:nvPr/>
        </p:nvSpPr>
        <p:spPr>
          <a:xfrm>
            <a:off x="12743188" y="4218041"/>
            <a:ext cx="1584176" cy="4095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ln w="0"/>
                <a:solidFill>
                  <a:schemeClr val="tx1"/>
                </a:solidFill>
                <a:effectLst>
                  <a:outerShdw blurRad="38100" dist="19050" dir="2700000" algn="tl" rotWithShape="0">
                    <a:schemeClr val="dk1">
                      <a:alpha val="40000"/>
                    </a:schemeClr>
                  </a:outerShdw>
                </a:effectLst>
              </a:rPr>
              <a:t>Personne</a:t>
            </a:r>
          </a:p>
        </p:txBody>
      </p:sp>
      <p:sp>
        <p:nvSpPr>
          <p:cNvPr id="10" name="Rectangle 9">
            <a:extLst>
              <a:ext uri="{FF2B5EF4-FFF2-40B4-BE49-F238E27FC236}">
                <a16:creationId xmlns:a16="http://schemas.microsoft.com/office/drawing/2014/main" id="{E71B7265-E13E-1DD9-B2BF-7902585A132B}"/>
              </a:ext>
            </a:extLst>
          </p:cNvPr>
          <p:cNvSpPr/>
          <p:nvPr/>
        </p:nvSpPr>
        <p:spPr>
          <a:xfrm>
            <a:off x="12743188" y="4627616"/>
            <a:ext cx="1584176" cy="10884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Id</a:t>
            </a:r>
          </a:p>
          <a:p>
            <a:pPr algn="ctr"/>
            <a:r>
              <a:rPr lang="fr-FR" dirty="0"/>
              <a:t>Nom</a:t>
            </a:r>
          </a:p>
          <a:p>
            <a:pPr algn="ctr"/>
            <a:r>
              <a:rPr lang="fr-FR" dirty="0" err="1"/>
              <a:t>Prenom</a:t>
            </a:r>
            <a:endParaRPr lang="fr-FR" dirty="0"/>
          </a:p>
        </p:txBody>
      </p:sp>
      <p:sp>
        <p:nvSpPr>
          <p:cNvPr id="22" name="Triangle isocèle 21">
            <a:extLst>
              <a:ext uri="{FF2B5EF4-FFF2-40B4-BE49-F238E27FC236}">
                <a16:creationId xmlns:a16="http://schemas.microsoft.com/office/drawing/2014/main" id="{2C8284E0-5463-0477-7A85-85573E2B2F33}"/>
              </a:ext>
            </a:extLst>
          </p:cNvPr>
          <p:cNvSpPr/>
          <p:nvPr/>
        </p:nvSpPr>
        <p:spPr>
          <a:xfrm>
            <a:off x="13265643" y="5702570"/>
            <a:ext cx="619029" cy="423074"/>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7" name="Rectangle 26">
            <a:extLst>
              <a:ext uri="{FF2B5EF4-FFF2-40B4-BE49-F238E27FC236}">
                <a16:creationId xmlns:a16="http://schemas.microsoft.com/office/drawing/2014/main" id="{3A56470D-2C41-9239-53D8-1DFE6D5AA1C2}"/>
              </a:ext>
            </a:extLst>
          </p:cNvPr>
          <p:cNvSpPr/>
          <p:nvPr/>
        </p:nvSpPr>
        <p:spPr>
          <a:xfrm>
            <a:off x="12783070" y="6897948"/>
            <a:ext cx="1584176" cy="4095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ln w="0"/>
                <a:solidFill>
                  <a:schemeClr val="tx1"/>
                </a:solidFill>
                <a:effectLst>
                  <a:outerShdw blurRad="38100" dist="19050" dir="2700000" algn="tl" rotWithShape="0">
                    <a:schemeClr val="dk1">
                      <a:alpha val="40000"/>
                    </a:schemeClr>
                  </a:outerShdw>
                </a:effectLst>
              </a:rPr>
              <a:t>Etudiant</a:t>
            </a:r>
          </a:p>
        </p:txBody>
      </p:sp>
      <p:sp>
        <p:nvSpPr>
          <p:cNvPr id="28" name="Rectangle 27">
            <a:extLst>
              <a:ext uri="{FF2B5EF4-FFF2-40B4-BE49-F238E27FC236}">
                <a16:creationId xmlns:a16="http://schemas.microsoft.com/office/drawing/2014/main" id="{DE9EF234-A522-0D00-1998-095CC8E43A03}"/>
              </a:ext>
            </a:extLst>
          </p:cNvPr>
          <p:cNvSpPr/>
          <p:nvPr/>
        </p:nvSpPr>
        <p:spPr>
          <a:xfrm>
            <a:off x="12783070" y="7307524"/>
            <a:ext cx="1584176" cy="5722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err="1"/>
              <a:t>cne</a:t>
            </a:r>
            <a:endParaRPr lang="fr-FR" dirty="0"/>
          </a:p>
        </p:txBody>
      </p:sp>
      <p:cxnSp>
        <p:nvCxnSpPr>
          <p:cNvPr id="30" name="Connecteur droit 29">
            <a:extLst>
              <a:ext uri="{FF2B5EF4-FFF2-40B4-BE49-F238E27FC236}">
                <a16:creationId xmlns:a16="http://schemas.microsoft.com/office/drawing/2014/main" id="{1B3B48FE-F3AD-8D31-8415-75BDF355C0E3}"/>
              </a:ext>
            </a:extLst>
          </p:cNvPr>
          <p:cNvCxnSpPr>
            <a:cxnSpLocks/>
            <a:stCxn id="22" idx="3"/>
            <a:endCxn id="27" idx="0"/>
          </p:cNvCxnSpPr>
          <p:nvPr/>
        </p:nvCxnSpPr>
        <p:spPr>
          <a:xfrm>
            <a:off x="13575158" y="6125644"/>
            <a:ext cx="0" cy="7723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7090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2" grpId="0" animBg="1"/>
      <p:bldP spid="27"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150516" y="527941"/>
            <a:ext cx="7424642" cy="523220"/>
          </a:xfrm>
          <a:prstGeom prst="rect">
            <a:avLst/>
          </a:prstGeom>
          <a:noFill/>
        </p:spPr>
        <p:txBody>
          <a:bodyPr wrap="square">
            <a:spAutoFit/>
          </a:bodyPr>
          <a:lstStyle/>
          <a:p>
            <a:r>
              <a:rPr lang="fr-FR" sz="2800" b="1" dirty="0">
                <a:solidFill>
                  <a:schemeClr val="bg1"/>
                </a:solidFill>
                <a:latin typeface="Manrope"/>
                <a:sym typeface="Manrope"/>
              </a:rPr>
              <a:t>Mapping des relations</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47056" y="1327076"/>
            <a:ext cx="17449800" cy="504625"/>
          </a:xfrm>
          <a:prstGeom prst="rect">
            <a:avLst/>
          </a:prstGeom>
        </p:spPr>
        <p:txBody>
          <a:bodyPr vert="horz" wrap="square" lIns="0" tIns="12065" rIns="0" bIns="0" rtlCol="0">
            <a:spAutoFit/>
          </a:bodyPr>
          <a:lstStyle/>
          <a:p>
            <a:pPr marL="12700">
              <a:lnSpc>
                <a:spcPct val="100000"/>
              </a:lnSpc>
              <a:spcBef>
                <a:spcPts val="95"/>
              </a:spcBef>
            </a:pPr>
            <a:r>
              <a:rPr lang="fr-FR" sz="2800" spc="-60" dirty="0"/>
              <a:t>V.2- </a:t>
            </a:r>
            <a:r>
              <a:rPr lang="fr-FR" sz="28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Mapping   entre  les classes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Etudiant</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 et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Personne  </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(Héritage)</a:t>
            </a:r>
            <a:endParaRPr sz="2800" spc="-6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1" name="object 9">
            <a:extLst>
              <a:ext uri="{FF2B5EF4-FFF2-40B4-BE49-F238E27FC236}">
                <a16:creationId xmlns:a16="http://schemas.microsoft.com/office/drawing/2014/main" id="{08506387-31A0-2100-296A-0256C1CA7A18}"/>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23" name="object 10">
            <a:extLst>
              <a:ext uri="{FF2B5EF4-FFF2-40B4-BE49-F238E27FC236}">
                <a16:creationId xmlns:a16="http://schemas.microsoft.com/office/drawing/2014/main" id="{6E8C1263-AEEB-2744-0785-844875999B23}"/>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24" name="object 11">
            <a:extLst>
              <a:ext uri="{FF2B5EF4-FFF2-40B4-BE49-F238E27FC236}">
                <a16:creationId xmlns:a16="http://schemas.microsoft.com/office/drawing/2014/main" id="{6D07C25F-D8AB-D67D-3CAE-775FDA1779F6}"/>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25" name="object 12">
            <a:extLst>
              <a:ext uri="{FF2B5EF4-FFF2-40B4-BE49-F238E27FC236}">
                <a16:creationId xmlns:a16="http://schemas.microsoft.com/office/drawing/2014/main" id="{0DC27207-22A5-BBEE-6DAF-361E2AEC2E8B}"/>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26" name="object 13">
            <a:extLst>
              <a:ext uri="{FF2B5EF4-FFF2-40B4-BE49-F238E27FC236}">
                <a16:creationId xmlns:a16="http://schemas.microsoft.com/office/drawing/2014/main" id="{E172848A-7FEC-DC11-DF65-F8411B71FE27}"/>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5" name="object 14">
            <a:extLst>
              <a:ext uri="{FF2B5EF4-FFF2-40B4-BE49-F238E27FC236}">
                <a16:creationId xmlns:a16="http://schemas.microsoft.com/office/drawing/2014/main" id="{86B66274-E9CE-5EE5-FFBA-4AD206C6351D}"/>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dirty="0" err="1">
                <a:solidFill>
                  <a:srgbClr val="FFFFFF"/>
                </a:solidFill>
                <a:latin typeface="Trebuchet MS"/>
                <a:cs typeface="Trebuchet MS"/>
              </a:rPr>
              <a:t>orientée</a:t>
            </a:r>
            <a:r>
              <a:rPr sz="2000" b="1" spc="195" dirty="0">
                <a:solidFill>
                  <a:srgbClr val="FFFFFF"/>
                </a:solidFill>
                <a:latin typeface="Trebuchet MS"/>
                <a:cs typeface="Trebuchet MS"/>
              </a:rPr>
              <a:t> </a:t>
            </a:r>
            <a:r>
              <a:rPr lang="en-US" sz="2000" b="1" spc="45" dirty="0" err="1">
                <a:solidFill>
                  <a:srgbClr val="FFFFFF"/>
                </a:solidFill>
                <a:latin typeface="Trebuchet MS"/>
                <a:cs typeface="Trebuchet MS"/>
              </a:rPr>
              <a:t>objet</a:t>
            </a:r>
            <a:r>
              <a:rPr sz="2000" b="1" spc="195" dirty="0">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8" name="ZoneTexte 7">
            <a:extLst>
              <a:ext uri="{FF2B5EF4-FFF2-40B4-BE49-F238E27FC236}">
                <a16:creationId xmlns:a16="http://schemas.microsoft.com/office/drawing/2014/main" id="{A29A2EB6-83E1-31B7-2ECB-FE8C1BDB9157}"/>
              </a:ext>
            </a:extLst>
          </p:cNvPr>
          <p:cNvSpPr txBox="1"/>
          <p:nvPr/>
        </p:nvSpPr>
        <p:spPr>
          <a:xfrm>
            <a:off x="503040" y="1961505"/>
            <a:ext cx="1002128" cy="538609"/>
          </a:xfrm>
          <a:prstGeom prst="rect">
            <a:avLst/>
          </a:prstGeom>
          <a:noFill/>
        </p:spPr>
        <p:txBody>
          <a:bodyPr wrap="square">
            <a:spAutoFit/>
          </a:bodyPr>
          <a:lstStyle/>
          <a:p>
            <a:pPr algn="ctr"/>
            <a:r>
              <a:rPr lang="en-US" sz="2900" b="1" spc="-15" dirty="0">
                <a:solidFill>
                  <a:srgbClr val="FFFFFF"/>
                </a:solidFill>
                <a:latin typeface="Trebuchet MS"/>
              </a:rPr>
              <a:t>35</a:t>
            </a:r>
            <a:endParaRPr lang="fr-FR" sz="2900" b="1" spc="-15" dirty="0">
              <a:solidFill>
                <a:srgbClr val="FFFFFF"/>
              </a:solidFill>
              <a:latin typeface="Trebuchet MS"/>
            </a:endParaRPr>
          </a:p>
        </p:txBody>
      </p:sp>
      <p:pic>
        <p:nvPicPr>
          <p:cNvPr id="9" name="Image 8">
            <a:extLst>
              <a:ext uri="{FF2B5EF4-FFF2-40B4-BE49-F238E27FC236}">
                <a16:creationId xmlns:a16="http://schemas.microsoft.com/office/drawing/2014/main" id="{65E80F4E-745B-ACFE-ABDE-85B441FA6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206" y="3199284"/>
            <a:ext cx="5162922" cy="5537931"/>
          </a:xfrm>
          <a:prstGeom prst="rect">
            <a:avLst/>
          </a:prstGeom>
        </p:spPr>
      </p:pic>
      <p:pic>
        <p:nvPicPr>
          <p:cNvPr id="13" name="Image 12">
            <a:extLst>
              <a:ext uri="{FF2B5EF4-FFF2-40B4-BE49-F238E27FC236}">
                <a16:creationId xmlns:a16="http://schemas.microsoft.com/office/drawing/2014/main" id="{95F2C99A-4214-A170-3386-740FD3F568E1}"/>
              </a:ext>
            </a:extLst>
          </p:cNvPr>
          <p:cNvPicPr>
            <a:picLocks noChangeAspect="1"/>
          </p:cNvPicPr>
          <p:nvPr/>
        </p:nvPicPr>
        <p:blipFill rotWithShape="1">
          <a:blip r:embed="rId3">
            <a:extLst>
              <a:ext uri="{28A0092B-C50C-407E-A947-70E740481C1C}">
                <a14:useLocalDpi xmlns:a14="http://schemas.microsoft.com/office/drawing/2010/main" val="0"/>
              </a:ext>
            </a:extLst>
          </a:blip>
          <a:srcRect t="1022"/>
          <a:stretch/>
        </p:blipFill>
        <p:spPr>
          <a:xfrm>
            <a:off x="8742633" y="3199284"/>
            <a:ext cx="6150516" cy="5537931"/>
          </a:xfrm>
          <a:prstGeom prst="rect">
            <a:avLst/>
          </a:prstGeom>
        </p:spPr>
      </p:pic>
      <p:sp>
        <p:nvSpPr>
          <p:cNvPr id="14" name="Rectangle : coins arrondis 13">
            <a:extLst>
              <a:ext uri="{FF2B5EF4-FFF2-40B4-BE49-F238E27FC236}">
                <a16:creationId xmlns:a16="http://schemas.microsoft.com/office/drawing/2014/main" id="{0DC336B2-65B5-B66D-0965-8CCB5E28FCF8}"/>
              </a:ext>
            </a:extLst>
          </p:cNvPr>
          <p:cNvSpPr/>
          <p:nvPr/>
        </p:nvSpPr>
        <p:spPr>
          <a:xfrm>
            <a:off x="5111552" y="3138834"/>
            <a:ext cx="2592288" cy="57606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Personne.java</a:t>
            </a:r>
          </a:p>
        </p:txBody>
      </p:sp>
      <p:pic>
        <p:nvPicPr>
          <p:cNvPr id="28" name="Image 27">
            <a:extLst>
              <a:ext uri="{FF2B5EF4-FFF2-40B4-BE49-F238E27FC236}">
                <a16:creationId xmlns:a16="http://schemas.microsoft.com/office/drawing/2014/main" id="{E6897823-4535-1F61-FA89-06C8653DDA92}"/>
              </a:ext>
            </a:extLst>
          </p:cNvPr>
          <p:cNvPicPr>
            <a:picLocks noChangeAspect="1"/>
          </p:cNvPicPr>
          <p:nvPr/>
        </p:nvPicPr>
        <p:blipFill>
          <a:blip r:embed="rId4"/>
          <a:stretch>
            <a:fillRect/>
          </a:stretch>
        </p:blipFill>
        <p:spPr>
          <a:xfrm>
            <a:off x="13532905" y="3135225"/>
            <a:ext cx="2619375" cy="609600"/>
          </a:xfrm>
          <a:prstGeom prst="rect">
            <a:avLst/>
          </a:prstGeom>
        </p:spPr>
      </p:pic>
      <p:cxnSp>
        <p:nvCxnSpPr>
          <p:cNvPr id="29" name="Connecteur droit avec flèche 28">
            <a:extLst>
              <a:ext uri="{FF2B5EF4-FFF2-40B4-BE49-F238E27FC236}">
                <a16:creationId xmlns:a16="http://schemas.microsoft.com/office/drawing/2014/main" id="{B63CBB93-F612-B0ED-57A3-2E1D22C86B10}"/>
              </a:ext>
            </a:extLst>
          </p:cNvPr>
          <p:cNvCxnSpPr>
            <a:cxnSpLocks/>
          </p:cNvCxnSpPr>
          <p:nvPr/>
        </p:nvCxnSpPr>
        <p:spPr>
          <a:xfrm flipH="1" flipV="1">
            <a:off x="5934492" y="4100060"/>
            <a:ext cx="432048" cy="50711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8331024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arn(inVertical)">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150516" y="527941"/>
            <a:ext cx="7424642" cy="523220"/>
          </a:xfrm>
          <a:prstGeom prst="rect">
            <a:avLst/>
          </a:prstGeom>
          <a:noFill/>
        </p:spPr>
        <p:txBody>
          <a:bodyPr wrap="square">
            <a:spAutoFit/>
          </a:bodyPr>
          <a:lstStyle/>
          <a:p>
            <a:r>
              <a:rPr lang="fr-FR" sz="2800" b="1" dirty="0">
                <a:solidFill>
                  <a:schemeClr val="bg1"/>
                </a:solidFill>
                <a:latin typeface="Manrope"/>
                <a:sym typeface="Manrope"/>
              </a:rPr>
              <a:t>Mapping des relations</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47056" y="1327076"/>
            <a:ext cx="17449800" cy="504625"/>
          </a:xfrm>
          <a:prstGeom prst="rect">
            <a:avLst/>
          </a:prstGeom>
        </p:spPr>
        <p:txBody>
          <a:bodyPr vert="horz" wrap="square" lIns="0" tIns="12065" rIns="0" bIns="0" rtlCol="0">
            <a:spAutoFit/>
          </a:bodyPr>
          <a:lstStyle/>
          <a:p>
            <a:pPr marL="12700">
              <a:lnSpc>
                <a:spcPct val="100000"/>
              </a:lnSpc>
              <a:spcBef>
                <a:spcPts val="95"/>
              </a:spcBef>
            </a:pPr>
            <a:r>
              <a:rPr lang="fr-FR" sz="2800" spc="-60" dirty="0"/>
              <a:t>V.3- </a:t>
            </a:r>
            <a:r>
              <a:rPr lang="fr-FR" sz="28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Mapping   entre  les classes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Etudiant</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 et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Personne  </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(Héritage)</a:t>
            </a:r>
            <a:endParaRPr sz="2800" spc="-6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1" name="object 9">
            <a:extLst>
              <a:ext uri="{FF2B5EF4-FFF2-40B4-BE49-F238E27FC236}">
                <a16:creationId xmlns:a16="http://schemas.microsoft.com/office/drawing/2014/main" id="{08506387-31A0-2100-296A-0256C1CA7A18}"/>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23" name="object 10">
            <a:extLst>
              <a:ext uri="{FF2B5EF4-FFF2-40B4-BE49-F238E27FC236}">
                <a16:creationId xmlns:a16="http://schemas.microsoft.com/office/drawing/2014/main" id="{6E8C1263-AEEB-2744-0785-844875999B23}"/>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24" name="object 11">
            <a:extLst>
              <a:ext uri="{FF2B5EF4-FFF2-40B4-BE49-F238E27FC236}">
                <a16:creationId xmlns:a16="http://schemas.microsoft.com/office/drawing/2014/main" id="{6D07C25F-D8AB-D67D-3CAE-775FDA1779F6}"/>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25" name="object 12">
            <a:extLst>
              <a:ext uri="{FF2B5EF4-FFF2-40B4-BE49-F238E27FC236}">
                <a16:creationId xmlns:a16="http://schemas.microsoft.com/office/drawing/2014/main" id="{0DC27207-22A5-BBEE-6DAF-361E2AEC2E8B}"/>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26" name="object 13">
            <a:extLst>
              <a:ext uri="{FF2B5EF4-FFF2-40B4-BE49-F238E27FC236}">
                <a16:creationId xmlns:a16="http://schemas.microsoft.com/office/drawing/2014/main" id="{E172848A-7FEC-DC11-DF65-F8411B71FE27}"/>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5" name="object 14">
            <a:extLst>
              <a:ext uri="{FF2B5EF4-FFF2-40B4-BE49-F238E27FC236}">
                <a16:creationId xmlns:a16="http://schemas.microsoft.com/office/drawing/2014/main" id="{86B66274-E9CE-5EE5-FFBA-4AD206C6351D}"/>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dirty="0" err="1">
                <a:solidFill>
                  <a:srgbClr val="FFFFFF"/>
                </a:solidFill>
                <a:latin typeface="Trebuchet MS"/>
                <a:cs typeface="Trebuchet MS"/>
              </a:rPr>
              <a:t>orientée</a:t>
            </a:r>
            <a:r>
              <a:rPr sz="2000" b="1" spc="195" dirty="0">
                <a:solidFill>
                  <a:srgbClr val="FFFFFF"/>
                </a:solidFill>
                <a:latin typeface="Trebuchet MS"/>
                <a:cs typeface="Trebuchet MS"/>
              </a:rPr>
              <a:t> </a:t>
            </a:r>
            <a:r>
              <a:rPr lang="en-US" sz="2000" b="1" spc="45" dirty="0" err="1">
                <a:solidFill>
                  <a:srgbClr val="FFFFFF"/>
                </a:solidFill>
                <a:latin typeface="Trebuchet MS"/>
                <a:cs typeface="Trebuchet MS"/>
              </a:rPr>
              <a:t>objet</a:t>
            </a:r>
            <a:r>
              <a:rPr sz="2000" b="1" spc="195" dirty="0">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8" name="ZoneTexte 7">
            <a:extLst>
              <a:ext uri="{FF2B5EF4-FFF2-40B4-BE49-F238E27FC236}">
                <a16:creationId xmlns:a16="http://schemas.microsoft.com/office/drawing/2014/main" id="{A29A2EB6-83E1-31B7-2ECB-FE8C1BDB9157}"/>
              </a:ext>
            </a:extLst>
          </p:cNvPr>
          <p:cNvSpPr txBox="1"/>
          <p:nvPr/>
        </p:nvSpPr>
        <p:spPr>
          <a:xfrm>
            <a:off x="509024" y="2012603"/>
            <a:ext cx="1002128" cy="538609"/>
          </a:xfrm>
          <a:prstGeom prst="rect">
            <a:avLst/>
          </a:prstGeom>
          <a:noFill/>
        </p:spPr>
        <p:txBody>
          <a:bodyPr wrap="square">
            <a:spAutoFit/>
          </a:bodyPr>
          <a:lstStyle/>
          <a:p>
            <a:pPr algn="ctr"/>
            <a:r>
              <a:rPr lang="en-US" sz="2900" b="1" spc="-15" dirty="0">
                <a:solidFill>
                  <a:srgbClr val="FFFFFF"/>
                </a:solidFill>
                <a:latin typeface="Trebuchet MS"/>
              </a:rPr>
              <a:t>36</a:t>
            </a:r>
            <a:endParaRPr lang="fr-FR" sz="2900" b="1" spc="-15" dirty="0">
              <a:solidFill>
                <a:srgbClr val="FFFFFF"/>
              </a:solidFill>
              <a:latin typeface="Trebuchet MS"/>
            </a:endParaRPr>
          </a:p>
        </p:txBody>
      </p:sp>
      <p:pic>
        <p:nvPicPr>
          <p:cNvPr id="10" name="Image 9">
            <a:extLst>
              <a:ext uri="{FF2B5EF4-FFF2-40B4-BE49-F238E27FC236}">
                <a16:creationId xmlns:a16="http://schemas.microsoft.com/office/drawing/2014/main" id="{0AE063A6-8CF6-7051-1D7C-F2DFEDCC95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136" y="3296929"/>
            <a:ext cx="6845652" cy="5105145"/>
          </a:xfrm>
          <a:prstGeom prst="rect">
            <a:avLst/>
          </a:prstGeom>
        </p:spPr>
      </p:pic>
      <p:sp>
        <p:nvSpPr>
          <p:cNvPr id="15" name="Rectangle : coins arrondis 14">
            <a:extLst>
              <a:ext uri="{FF2B5EF4-FFF2-40B4-BE49-F238E27FC236}">
                <a16:creationId xmlns:a16="http://schemas.microsoft.com/office/drawing/2014/main" id="{17A29D85-0BD0-F9B0-14F0-FD6447FF20F7}"/>
              </a:ext>
            </a:extLst>
          </p:cNvPr>
          <p:cNvSpPr/>
          <p:nvPr/>
        </p:nvSpPr>
        <p:spPr>
          <a:xfrm>
            <a:off x="5183560" y="3373003"/>
            <a:ext cx="2592288" cy="57606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App.java</a:t>
            </a:r>
          </a:p>
        </p:txBody>
      </p:sp>
      <p:pic>
        <p:nvPicPr>
          <p:cNvPr id="19" name="Image 18">
            <a:extLst>
              <a:ext uri="{FF2B5EF4-FFF2-40B4-BE49-F238E27FC236}">
                <a16:creationId xmlns:a16="http://schemas.microsoft.com/office/drawing/2014/main" id="{897526DD-91FD-B33F-5E64-A9E6857DB5C5}"/>
              </a:ext>
            </a:extLst>
          </p:cNvPr>
          <p:cNvPicPr>
            <a:picLocks noChangeAspect="1"/>
          </p:cNvPicPr>
          <p:nvPr/>
        </p:nvPicPr>
        <p:blipFill>
          <a:blip r:embed="rId3"/>
          <a:stretch>
            <a:fillRect/>
          </a:stretch>
        </p:blipFill>
        <p:spPr>
          <a:xfrm>
            <a:off x="10512152" y="6242092"/>
            <a:ext cx="6721699" cy="1210476"/>
          </a:xfrm>
          <a:prstGeom prst="rect">
            <a:avLst/>
          </a:prstGeom>
        </p:spPr>
      </p:pic>
      <p:pic>
        <p:nvPicPr>
          <p:cNvPr id="22" name="Image 21">
            <a:extLst>
              <a:ext uri="{FF2B5EF4-FFF2-40B4-BE49-F238E27FC236}">
                <a16:creationId xmlns:a16="http://schemas.microsoft.com/office/drawing/2014/main" id="{1C861641-D222-E5D1-DC41-9362DB11E124}"/>
              </a:ext>
            </a:extLst>
          </p:cNvPr>
          <p:cNvPicPr>
            <a:picLocks noChangeAspect="1"/>
          </p:cNvPicPr>
          <p:nvPr/>
        </p:nvPicPr>
        <p:blipFill>
          <a:blip r:embed="rId4"/>
          <a:stretch>
            <a:fillRect/>
          </a:stretch>
        </p:blipFill>
        <p:spPr>
          <a:xfrm>
            <a:off x="9026987" y="4121244"/>
            <a:ext cx="7875203" cy="1210475"/>
          </a:xfrm>
          <a:prstGeom prst="rect">
            <a:avLst/>
          </a:prstGeom>
        </p:spPr>
      </p:pic>
    </p:spTree>
    <p:extLst>
      <p:ext uri="{BB962C8B-B14F-4D97-AF65-F5344CB8AC3E}">
        <p14:creationId xmlns:p14="http://schemas.microsoft.com/office/powerpoint/2010/main" val="5853324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150516" y="527941"/>
            <a:ext cx="7424642" cy="523220"/>
          </a:xfrm>
          <a:prstGeom prst="rect">
            <a:avLst/>
          </a:prstGeom>
          <a:noFill/>
        </p:spPr>
        <p:txBody>
          <a:bodyPr wrap="square">
            <a:spAutoFit/>
          </a:bodyPr>
          <a:lstStyle/>
          <a:p>
            <a:r>
              <a:rPr lang="fr-FR" sz="2800" b="1" dirty="0">
                <a:solidFill>
                  <a:schemeClr val="bg1"/>
                </a:solidFill>
                <a:latin typeface="Manrope"/>
                <a:sym typeface="Manrope"/>
              </a:rPr>
              <a:t>Mapping des relations</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47056" y="1327076"/>
            <a:ext cx="17449800" cy="504625"/>
          </a:xfrm>
          <a:prstGeom prst="rect">
            <a:avLst/>
          </a:prstGeom>
        </p:spPr>
        <p:txBody>
          <a:bodyPr vert="horz" wrap="square" lIns="0" tIns="12065" rIns="0" bIns="0" rtlCol="0">
            <a:spAutoFit/>
          </a:bodyPr>
          <a:lstStyle/>
          <a:p>
            <a:pPr marL="12700">
              <a:lnSpc>
                <a:spcPct val="100000"/>
              </a:lnSpc>
              <a:spcBef>
                <a:spcPts val="95"/>
              </a:spcBef>
            </a:pPr>
            <a:r>
              <a:rPr lang="fr-FR" sz="2800" spc="-60" dirty="0"/>
              <a:t>V.3- </a:t>
            </a:r>
            <a:r>
              <a:rPr lang="fr-FR" sz="28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Mapping  entre  les classes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Etudiant</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 et Adresse</a:t>
            </a:r>
            <a:endParaRPr sz="2800" spc="-6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1" name="object 9">
            <a:extLst>
              <a:ext uri="{FF2B5EF4-FFF2-40B4-BE49-F238E27FC236}">
                <a16:creationId xmlns:a16="http://schemas.microsoft.com/office/drawing/2014/main" id="{08506387-31A0-2100-296A-0256C1CA7A18}"/>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23" name="object 10">
            <a:extLst>
              <a:ext uri="{FF2B5EF4-FFF2-40B4-BE49-F238E27FC236}">
                <a16:creationId xmlns:a16="http://schemas.microsoft.com/office/drawing/2014/main" id="{6E8C1263-AEEB-2744-0785-844875999B23}"/>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24" name="object 11">
            <a:extLst>
              <a:ext uri="{FF2B5EF4-FFF2-40B4-BE49-F238E27FC236}">
                <a16:creationId xmlns:a16="http://schemas.microsoft.com/office/drawing/2014/main" id="{6D07C25F-D8AB-D67D-3CAE-775FDA1779F6}"/>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25" name="object 12">
            <a:extLst>
              <a:ext uri="{FF2B5EF4-FFF2-40B4-BE49-F238E27FC236}">
                <a16:creationId xmlns:a16="http://schemas.microsoft.com/office/drawing/2014/main" id="{0DC27207-22A5-BBEE-6DAF-361E2AEC2E8B}"/>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26" name="object 13">
            <a:extLst>
              <a:ext uri="{FF2B5EF4-FFF2-40B4-BE49-F238E27FC236}">
                <a16:creationId xmlns:a16="http://schemas.microsoft.com/office/drawing/2014/main" id="{E172848A-7FEC-DC11-DF65-F8411B71FE27}"/>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18" name="Rectangle 17">
            <a:extLst>
              <a:ext uri="{FF2B5EF4-FFF2-40B4-BE49-F238E27FC236}">
                <a16:creationId xmlns:a16="http://schemas.microsoft.com/office/drawing/2014/main" id="{FBA0F9AB-174B-DA09-ACD4-042251372401}"/>
              </a:ext>
            </a:extLst>
          </p:cNvPr>
          <p:cNvSpPr/>
          <p:nvPr/>
        </p:nvSpPr>
        <p:spPr>
          <a:xfrm>
            <a:off x="11808332" y="5085632"/>
            <a:ext cx="1584176" cy="4095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ln w="0"/>
                <a:solidFill>
                  <a:schemeClr val="tx1"/>
                </a:solidFill>
                <a:effectLst>
                  <a:outerShdw blurRad="38100" dist="19050" dir="2700000" algn="tl" rotWithShape="0">
                    <a:schemeClr val="dk1">
                      <a:alpha val="40000"/>
                    </a:schemeClr>
                  </a:outerShdw>
                </a:effectLst>
              </a:rPr>
              <a:t>Etudiant</a:t>
            </a:r>
          </a:p>
        </p:txBody>
      </p:sp>
      <p:sp>
        <p:nvSpPr>
          <p:cNvPr id="28" name="Rectangle 27">
            <a:extLst>
              <a:ext uri="{FF2B5EF4-FFF2-40B4-BE49-F238E27FC236}">
                <a16:creationId xmlns:a16="http://schemas.microsoft.com/office/drawing/2014/main" id="{87FF8287-4BA8-0013-CEE2-34CD7E0A8BA1}"/>
              </a:ext>
            </a:extLst>
          </p:cNvPr>
          <p:cNvSpPr/>
          <p:nvPr/>
        </p:nvSpPr>
        <p:spPr>
          <a:xfrm>
            <a:off x="11808332" y="5495208"/>
            <a:ext cx="1584176" cy="5435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err="1"/>
              <a:t>cne</a:t>
            </a:r>
            <a:endParaRPr lang="fr-FR" dirty="0"/>
          </a:p>
        </p:txBody>
      </p:sp>
      <p:sp>
        <p:nvSpPr>
          <p:cNvPr id="29" name="Rectangle 28">
            <a:extLst>
              <a:ext uri="{FF2B5EF4-FFF2-40B4-BE49-F238E27FC236}">
                <a16:creationId xmlns:a16="http://schemas.microsoft.com/office/drawing/2014/main" id="{1F7C2DC5-C99E-EF76-EAD2-C15BE659ABA6}"/>
              </a:ext>
            </a:extLst>
          </p:cNvPr>
          <p:cNvSpPr/>
          <p:nvPr/>
        </p:nvSpPr>
        <p:spPr>
          <a:xfrm>
            <a:off x="15768772" y="5077485"/>
            <a:ext cx="1584176" cy="4095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err="1">
                <a:ln w="0"/>
                <a:solidFill>
                  <a:schemeClr val="tx1"/>
                </a:solidFill>
                <a:effectLst>
                  <a:outerShdw blurRad="38100" dist="19050" dir="2700000" algn="tl" rotWithShape="0">
                    <a:schemeClr val="dk1">
                      <a:alpha val="40000"/>
                    </a:schemeClr>
                  </a:outerShdw>
                </a:effectLst>
              </a:rPr>
              <a:t>Addresse</a:t>
            </a:r>
            <a:endParaRPr lang="fr-FR" b="1" dirty="0">
              <a:ln w="0"/>
              <a:solidFill>
                <a:schemeClr val="tx1"/>
              </a:solidFill>
              <a:effectLst>
                <a:outerShdw blurRad="38100" dist="19050" dir="2700000" algn="tl" rotWithShape="0">
                  <a:schemeClr val="dk1">
                    <a:alpha val="40000"/>
                  </a:schemeClr>
                </a:outerShdw>
              </a:effectLst>
            </a:endParaRPr>
          </a:p>
        </p:txBody>
      </p:sp>
      <p:sp>
        <p:nvSpPr>
          <p:cNvPr id="30" name="Rectangle 29">
            <a:extLst>
              <a:ext uri="{FF2B5EF4-FFF2-40B4-BE49-F238E27FC236}">
                <a16:creationId xmlns:a16="http://schemas.microsoft.com/office/drawing/2014/main" id="{20BDDFF3-EA80-177C-2747-C9DF59FCCA65}"/>
              </a:ext>
            </a:extLst>
          </p:cNvPr>
          <p:cNvSpPr/>
          <p:nvPr/>
        </p:nvSpPr>
        <p:spPr>
          <a:xfrm>
            <a:off x="15768772" y="5487060"/>
            <a:ext cx="1584176" cy="10884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Id</a:t>
            </a:r>
          </a:p>
          <a:p>
            <a:pPr algn="ctr"/>
            <a:r>
              <a:rPr lang="fr-FR" dirty="0"/>
              <a:t>Rue</a:t>
            </a:r>
          </a:p>
          <a:p>
            <a:pPr algn="ctr"/>
            <a:r>
              <a:rPr lang="fr-FR" dirty="0"/>
              <a:t>Ville</a:t>
            </a:r>
          </a:p>
          <a:p>
            <a:pPr algn="ctr"/>
            <a:r>
              <a:rPr lang="fr-FR" dirty="0"/>
              <a:t>Pays</a:t>
            </a:r>
          </a:p>
        </p:txBody>
      </p:sp>
      <p:cxnSp>
        <p:nvCxnSpPr>
          <p:cNvPr id="38" name="Connecteur droit 37">
            <a:extLst>
              <a:ext uri="{FF2B5EF4-FFF2-40B4-BE49-F238E27FC236}">
                <a16:creationId xmlns:a16="http://schemas.microsoft.com/office/drawing/2014/main" id="{43944729-750D-483E-4675-23B6536DA4F6}"/>
              </a:ext>
            </a:extLst>
          </p:cNvPr>
          <p:cNvCxnSpPr>
            <a:cxnSpLocks/>
            <a:stCxn id="28" idx="3"/>
            <a:endCxn id="30" idx="1"/>
          </p:cNvCxnSpPr>
          <p:nvPr/>
        </p:nvCxnSpPr>
        <p:spPr>
          <a:xfrm>
            <a:off x="13392508" y="5766991"/>
            <a:ext cx="2376264" cy="264296"/>
          </a:xfrm>
          <a:prstGeom prst="line">
            <a:avLst/>
          </a:prstGeom>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89E23CD8-91B7-05E2-0820-9BA5AE7AFC70}"/>
              </a:ext>
            </a:extLst>
          </p:cNvPr>
          <p:cNvSpPr txBox="1"/>
          <p:nvPr/>
        </p:nvSpPr>
        <p:spPr>
          <a:xfrm>
            <a:off x="13408056" y="5714473"/>
            <a:ext cx="401223" cy="369332"/>
          </a:xfrm>
          <a:prstGeom prst="rect">
            <a:avLst/>
          </a:prstGeom>
          <a:noFill/>
        </p:spPr>
        <p:txBody>
          <a:bodyPr wrap="square">
            <a:spAutoFit/>
          </a:bodyPr>
          <a:lstStyle/>
          <a:p>
            <a:r>
              <a:rPr lang="fr-FR" dirty="0"/>
              <a:t>1</a:t>
            </a:r>
          </a:p>
        </p:txBody>
      </p:sp>
      <p:sp>
        <p:nvSpPr>
          <p:cNvPr id="49" name="ZoneTexte 48">
            <a:extLst>
              <a:ext uri="{FF2B5EF4-FFF2-40B4-BE49-F238E27FC236}">
                <a16:creationId xmlns:a16="http://schemas.microsoft.com/office/drawing/2014/main" id="{98790413-6A5B-1F7A-F8ED-15D39E336E6E}"/>
              </a:ext>
            </a:extLst>
          </p:cNvPr>
          <p:cNvSpPr txBox="1"/>
          <p:nvPr/>
        </p:nvSpPr>
        <p:spPr>
          <a:xfrm>
            <a:off x="15399845" y="5669441"/>
            <a:ext cx="401223" cy="369332"/>
          </a:xfrm>
          <a:prstGeom prst="rect">
            <a:avLst/>
          </a:prstGeom>
          <a:noFill/>
        </p:spPr>
        <p:txBody>
          <a:bodyPr wrap="square">
            <a:spAutoFit/>
          </a:bodyPr>
          <a:lstStyle/>
          <a:p>
            <a:r>
              <a:rPr lang="fr-FR" dirty="0"/>
              <a:t>1</a:t>
            </a:r>
          </a:p>
        </p:txBody>
      </p:sp>
      <p:sp>
        <p:nvSpPr>
          <p:cNvPr id="8" name="Rectangle : coins arrondis 7">
            <a:extLst>
              <a:ext uri="{FF2B5EF4-FFF2-40B4-BE49-F238E27FC236}">
                <a16:creationId xmlns:a16="http://schemas.microsoft.com/office/drawing/2014/main" id="{9B571F80-7762-A5DA-2F49-3A8DE7648678}"/>
              </a:ext>
            </a:extLst>
          </p:cNvPr>
          <p:cNvSpPr/>
          <p:nvPr/>
        </p:nvSpPr>
        <p:spPr>
          <a:xfrm>
            <a:off x="2337902" y="4468409"/>
            <a:ext cx="6768753" cy="282629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000" dirty="0">
                <a:latin typeface="Tahoma" panose="020B0604030504040204" pitchFamily="34" charset="0"/>
                <a:ea typeface="Tahoma" panose="020B0604030504040204" pitchFamily="34" charset="0"/>
                <a:cs typeface="Tahoma" panose="020B0604030504040204" pitchFamily="34" charset="0"/>
              </a:rPr>
              <a:t>La relation </a:t>
            </a:r>
            <a:r>
              <a:rPr lang="fr-FR" sz="2000" b="1" dirty="0">
                <a:solidFill>
                  <a:srgbClr val="C00000"/>
                </a:solidFill>
                <a:latin typeface="Tahoma" panose="020B0604030504040204" pitchFamily="34" charset="0"/>
                <a:ea typeface="Tahoma" panose="020B0604030504040204" pitchFamily="34" charset="0"/>
                <a:cs typeface="Tahoma" panose="020B0604030504040204" pitchFamily="34" charset="0"/>
              </a:rPr>
              <a:t>One-to-One</a:t>
            </a:r>
            <a:r>
              <a:rPr lang="fr-FR" sz="2000" dirty="0">
                <a:latin typeface="Tahoma" panose="020B0604030504040204" pitchFamily="34" charset="0"/>
                <a:ea typeface="Tahoma" panose="020B0604030504040204" pitchFamily="34" charset="0"/>
                <a:cs typeface="Tahoma" panose="020B0604030504040204" pitchFamily="34" charset="0"/>
              </a:rPr>
              <a:t> entre l'entité "</a:t>
            </a:r>
            <a:r>
              <a:rPr lang="fr-FR" sz="20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Etudiant</a:t>
            </a:r>
            <a:r>
              <a:rPr lang="fr-FR" sz="2000" dirty="0">
                <a:latin typeface="Tahoma" panose="020B0604030504040204" pitchFamily="34" charset="0"/>
                <a:ea typeface="Tahoma" panose="020B0604030504040204" pitchFamily="34" charset="0"/>
                <a:cs typeface="Tahoma" panose="020B0604030504040204" pitchFamily="34" charset="0"/>
              </a:rPr>
              <a:t>" et l'entité "</a:t>
            </a:r>
            <a:r>
              <a:rPr lang="fr-FR" sz="20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Adresse</a:t>
            </a:r>
            <a:r>
              <a:rPr lang="fr-FR" sz="2000" dirty="0">
                <a:latin typeface="Tahoma" panose="020B0604030504040204" pitchFamily="34" charset="0"/>
                <a:ea typeface="Tahoma" panose="020B0604030504040204" pitchFamily="34" charset="0"/>
                <a:cs typeface="Tahoma" panose="020B0604030504040204" pitchFamily="34" charset="0"/>
              </a:rPr>
              <a:t>" permet de lier chaque étudiant à une seule adresse unique. Cela facilite l'accès aux informations personnelles de l'étudiant, telles que son lieu de résidence, en établissant une correspondance directe entre l'étudiant et son adresse.</a:t>
            </a:r>
          </a:p>
        </p:txBody>
      </p:sp>
      <p:sp>
        <p:nvSpPr>
          <p:cNvPr id="5" name="object 14">
            <a:extLst>
              <a:ext uri="{FF2B5EF4-FFF2-40B4-BE49-F238E27FC236}">
                <a16:creationId xmlns:a16="http://schemas.microsoft.com/office/drawing/2014/main" id="{826C013E-F99F-09A8-BAA4-C9BEE18CCCA8}"/>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dirty="0" err="1">
                <a:solidFill>
                  <a:srgbClr val="FFFFFF"/>
                </a:solidFill>
                <a:latin typeface="Trebuchet MS"/>
                <a:cs typeface="Trebuchet MS"/>
              </a:rPr>
              <a:t>orientée</a:t>
            </a:r>
            <a:r>
              <a:rPr sz="2000" b="1" spc="195" dirty="0">
                <a:solidFill>
                  <a:srgbClr val="FFFFFF"/>
                </a:solidFill>
                <a:latin typeface="Trebuchet MS"/>
                <a:cs typeface="Trebuchet MS"/>
              </a:rPr>
              <a:t> </a:t>
            </a:r>
            <a:r>
              <a:rPr sz="2000" b="1" spc="45" dirty="0" err="1">
                <a:solidFill>
                  <a:srgbClr val="FFFFFF"/>
                </a:solidFill>
                <a:latin typeface="Trebuchet MS"/>
                <a:cs typeface="Trebuchet MS"/>
              </a:rPr>
              <a:t>objet</a:t>
            </a:r>
            <a:r>
              <a:rPr sz="2000" b="1" spc="195" dirty="0">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7" name="ZoneTexte 6">
            <a:extLst>
              <a:ext uri="{FF2B5EF4-FFF2-40B4-BE49-F238E27FC236}">
                <a16:creationId xmlns:a16="http://schemas.microsoft.com/office/drawing/2014/main" id="{153E4097-0F4D-E279-B5FA-237E6E37381C}"/>
              </a:ext>
            </a:extLst>
          </p:cNvPr>
          <p:cNvSpPr txBox="1"/>
          <p:nvPr/>
        </p:nvSpPr>
        <p:spPr>
          <a:xfrm>
            <a:off x="431032" y="2047156"/>
            <a:ext cx="1002128" cy="538609"/>
          </a:xfrm>
          <a:prstGeom prst="rect">
            <a:avLst/>
          </a:prstGeom>
          <a:noFill/>
        </p:spPr>
        <p:txBody>
          <a:bodyPr wrap="square">
            <a:spAutoFit/>
          </a:bodyPr>
          <a:lstStyle/>
          <a:p>
            <a:pPr algn="ctr"/>
            <a:r>
              <a:rPr lang="en-US" sz="2900" b="1" spc="-15" dirty="0">
                <a:solidFill>
                  <a:srgbClr val="FFFFFF"/>
                </a:solidFill>
                <a:latin typeface="Trebuchet MS"/>
              </a:rPr>
              <a:t>37</a:t>
            </a:r>
            <a:endParaRPr lang="fr-FR" sz="2900" b="1" spc="-15" dirty="0">
              <a:solidFill>
                <a:srgbClr val="FFFFFF"/>
              </a:solidFill>
              <a:latin typeface="Trebuchet MS"/>
            </a:endParaRPr>
          </a:p>
        </p:txBody>
      </p:sp>
    </p:spTree>
    <p:extLst>
      <p:ext uri="{BB962C8B-B14F-4D97-AF65-F5344CB8AC3E}">
        <p14:creationId xmlns:p14="http://schemas.microsoft.com/office/powerpoint/2010/main" val="11074904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8" grpId="0" animBg="1"/>
      <p:bldP spid="29" grpId="0" animBg="1"/>
      <p:bldP spid="30" grpId="0" animBg="1"/>
      <p:bldP spid="48" grpId="0"/>
      <p:bldP spid="49" grpId="0"/>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449EB0FF-EA2F-9E9D-B297-958073BDC7D6}"/>
              </a:ext>
            </a:extLst>
          </p:cNvPr>
          <p:cNvPicPr>
            <a:picLocks noChangeAspect="1"/>
          </p:cNvPicPr>
          <p:nvPr/>
        </p:nvPicPr>
        <p:blipFill>
          <a:blip r:embed="rId2"/>
          <a:stretch>
            <a:fillRect/>
          </a:stretch>
        </p:blipFill>
        <p:spPr>
          <a:xfrm>
            <a:off x="932096" y="3384126"/>
            <a:ext cx="6036508" cy="5843170"/>
          </a:xfrm>
          <a:prstGeom prst="rect">
            <a:avLst/>
          </a:prstGeom>
        </p:spPr>
      </p:pic>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150516" y="527941"/>
            <a:ext cx="7424642" cy="523220"/>
          </a:xfrm>
          <a:prstGeom prst="rect">
            <a:avLst/>
          </a:prstGeom>
          <a:noFill/>
        </p:spPr>
        <p:txBody>
          <a:bodyPr wrap="square">
            <a:spAutoFit/>
          </a:bodyPr>
          <a:lstStyle/>
          <a:p>
            <a:r>
              <a:rPr lang="fr-FR" sz="2800" b="1" dirty="0">
                <a:solidFill>
                  <a:schemeClr val="bg1"/>
                </a:solidFill>
                <a:latin typeface="Manrope"/>
                <a:sym typeface="Manrope"/>
              </a:rPr>
              <a:t>Mapping des relations</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47056" y="1327076"/>
            <a:ext cx="17449800" cy="504625"/>
          </a:xfrm>
          <a:prstGeom prst="rect">
            <a:avLst/>
          </a:prstGeom>
        </p:spPr>
        <p:txBody>
          <a:bodyPr vert="horz" wrap="square" lIns="0" tIns="12065" rIns="0" bIns="0" rtlCol="0">
            <a:spAutoFit/>
          </a:bodyPr>
          <a:lstStyle/>
          <a:p>
            <a:pPr marL="12700">
              <a:lnSpc>
                <a:spcPct val="100000"/>
              </a:lnSpc>
              <a:spcBef>
                <a:spcPts val="95"/>
              </a:spcBef>
            </a:pPr>
            <a:r>
              <a:rPr lang="fr-FR" sz="2800" spc="-60" dirty="0"/>
              <a:t>V.2- </a:t>
            </a:r>
            <a:r>
              <a:rPr lang="fr-FR" sz="28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Mapping  entre  les classes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Etudiant</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 et Adresse  (One-To-One)</a:t>
            </a:r>
            <a:endParaRPr sz="2800" spc="-6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1" name="object 9">
            <a:extLst>
              <a:ext uri="{FF2B5EF4-FFF2-40B4-BE49-F238E27FC236}">
                <a16:creationId xmlns:a16="http://schemas.microsoft.com/office/drawing/2014/main" id="{08506387-31A0-2100-296A-0256C1CA7A18}"/>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23" name="object 10">
            <a:extLst>
              <a:ext uri="{FF2B5EF4-FFF2-40B4-BE49-F238E27FC236}">
                <a16:creationId xmlns:a16="http://schemas.microsoft.com/office/drawing/2014/main" id="{6E8C1263-AEEB-2744-0785-844875999B23}"/>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24" name="object 11">
            <a:extLst>
              <a:ext uri="{FF2B5EF4-FFF2-40B4-BE49-F238E27FC236}">
                <a16:creationId xmlns:a16="http://schemas.microsoft.com/office/drawing/2014/main" id="{6D07C25F-D8AB-D67D-3CAE-775FDA1779F6}"/>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25" name="object 12">
            <a:extLst>
              <a:ext uri="{FF2B5EF4-FFF2-40B4-BE49-F238E27FC236}">
                <a16:creationId xmlns:a16="http://schemas.microsoft.com/office/drawing/2014/main" id="{0DC27207-22A5-BBEE-6DAF-361E2AEC2E8B}"/>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26" name="object 13">
            <a:extLst>
              <a:ext uri="{FF2B5EF4-FFF2-40B4-BE49-F238E27FC236}">
                <a16:creationId xmlns:a16="http://schemas.microsoft.com/office/drawing/2014/main" id="{E172848A-7FEC-DC11-DF65-F8411B71FE27}"/>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cxnSp>
        <p:nvCxnSpPr>
          <p:cNvPr id="9" name="Connecteur droit avec flèche 8">
            <a:extLst>
              <a:ext uri="{FF2B5EF4-FFF2-40B4-BE49-F238E27FC236}">
                <a16:creationId xmlns:a16="http://schemas.microsoft.com/office/drawing/2014/main" id="{6D940171-CE46-08DB-74FA-633378ADAB87}"/>
              </a:ext>
            </a:extLst>
          </p:cNvPr>
          <p:cNvCxnSpPr>
            <a:cxnSpLocks/>
          </p:cNvCxnSpPr>
          <p:nvPr/>
        </p:nvCxnSpPr>
        <p:spPr>
          <a:xfrm flipH="1">
            <a:off x="5675692" y="5113153"/>
            <a:ext cx="49087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1" name="Connecteur droit avec flèche 10">
            <a:extLst>
              <a:ext uri="{FF2B5EF4-FFF2-40B4-BE49-F238E27FC236}">
                <a16:creationId xmlns:a16="http://schemas.microsoft.com/office/drawing/2014/main" id="{2117C38B-690F-53EF-055F-ACAA6753F889}"/>
              </a:ext>
            </a:extLst>
          </p:cNvPr>
          <p:cNvCxnSpPr>
            <a:cxnSpLocks/>
          </p:cNvCxnSpPr>
          <p:nvPr/>
        </p:nvCxnSpPr>
        <p:spPr>
          <a:xfrm flipH="1" flipV="1">
            <a:off x="6166570" y="4675657"/>
            <a:ext cx="429002" cy="14401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37" name="Image 36">
            <a:extLst>
              <a:ext uri="{FF2B5EF4-FFF2-40B4-BE49-F238E27FC236}">
                <a16:creationId xmlns:a16="http://schemas.microsoft.com/office/drawing/2014/main" id="{99269FD2-0D3C-C5A2-E907-186295759F4A}"/>
              </a:ext>
            </a:extLst>
          </p:cNvPr>
          <p:cNvPicPr>
            <a:picLocks noChangeAspect="1"/>
          </p:cNvPicPr>
          <p:nvPr/>
        </p:nvPicPr>
        <p:blipFill rotWithShape="1">
          <a:blip r:embed="rId3">
            <a:extLst>
              <a:ext uri="{28A0092B-C50C-407E-A947-70E740481C1C}">
                <a14:useLocalDpi xmlns:a14="http://schemas.microsoft.com/office/drawing/2010/main" val="0"/>
              </a:ext>
            </a:extLst>
          </a:blip>
          <a:srcRect b="7527"/>
          <a:stretch/>
        </p:blipFill>
        <p:spPr>
          <a:xfrm>
            <a:off x="8855968" y="2542100"/>
            <a:ext cx="7992888" cy="6640242"/>
          </a:xfrm>
          <a:prstGeom prst="rect">
            <a:avLst/>
          </a:prstGeom>
        </p:spPr>
      </p:pic>
      <p:cxnSp>
        <p:nvCxnSpPr>
          <p:cNvPr id="41" name="Connecteur droit avec flèche 40">
            <a:extLst>
              <a:ext uri="{FF2B5EF4-FFF2-40B4-BE49-F238E27FC236}">
                <a16:creationId xmlns:a16="http://schemas.microsoft.com/office/drawing/2014/main" id="{C3E851B4-330D-0F67-96A4-0FAA15571C04}"/>
              </a:ext>
            </a:extLst>
          </p:cNvPr>
          <p:cNvCxnSpPr>
            <a:cxnSpLocks/>
          </p:cNvCxnSpPr>
          <p:nvPr/>
        </p:nvCxnSpPr>
        <p:spPr>
          <a:xfrm flipH="1">
            <a:off x="13405650" y="4135388"/>
            <a:ext cx="49087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2" name="Connecteur droit avec flèche 41">
            <a:extLst>
              <a:ext uri="{FF2B5EF4-FFF2-40B4-BE49-F238E27FC236}">
                <a16:creationId xmlns:a16="http://schemas.microsoft.com/office/drawing/2014/main" id="{5C54F6E0-AF7A-A38D-53FE-B7A72A416B76}"/>
              </a:ext>
            </a:extLst>
          </p:cNvPr>
          <p:cNvCxnSpPr>
            <a:cxnSpLocks/>
          </p:cNvCxnSpPr>
          <p:nvPr/>
        </p:nvCxnSpPr>
        <p:spPr>
          <a:xfrm flipH="1" flipV="1">
            <a:off x="12043798" y="4372248"/>
            <a:ext cx="432048" cy="19947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5" name="Rectangle : coins arrondis 44">
            <a:extLst>
              <a:ext uri="{FF2B5EF4-FFF2-40B4-BE49-F238E27FC236}">
                <a16:creationId xmlns:a16="http://schemas.microsoft.com/office/drawing/2014/main" id="{CF7D9C58-C709-5DC7-552C-D13C7708C4E2}"/>
              </a:ext>
            </a:extLst>
          </p:cNvPr>
          <p:cNvSpPr/>
          <p:nvPr/>
        </p:nvSpPr>
        <p:spPr>
          <a:xfrm>
            <a:off x="6140010" y="3124449"/>
            <a:ext cx="2592288" cy="57606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Etudiant.java</a:t>
            </a:r>
          </a:p>
        </p:txBody>
      </p:sp>
      <p:sp>
        <p:nvSpPr>
          <p:cNvPr id="47" name="Rectangle : coins arrondis 46">
            <a:extLst>
              <a:ext uri="{FF2B5EF4-FFF2-40B4-BE49-F238E27FC236}">
                <a16:creationId xmlns:a16="http://schemas.microsoft.com/office/drawing/2014/main" id="{554D69AE-8C2D-89ED-9AC6-633FBB01223F}"/>
              </a:ext>
            </a:extLst>
          </p:cNvPr>
          <p:cNvSpPr/>
          <p:nvPr/>
        </p:nvSpPr>
        <p:spPr>
          <a:xfrm>
            <a:off x="13968536" y="2670949"/>
            <a:ext cx="2592288" cy="57606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Adresse.java</a:t>
            </a:r>
          </a:p>
        </p:txBody>
      </p:sp>
      <p:sp>
        <p:nvSpPr>
          <p:cNvPr id="5" name="object 14">
            <a:extLst>
              <a:ext uri="{FF2B5EF4-FFF2-40B4-BE49-F238E27FC236}">
                <a16:creationId xmlns:a16="http://schemas.microsoft.com/office/drawing/2014/main" id="{2669953C-A9F7-B8C5-4F05-219BD3FD761B}"/>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dirty="0" err="1">
                <a:solidFill>
                  <a:srgbClr val="FFFFFF"/>
                </a:solidFill>
                <a:latin typeface="Trebuchet MS"/>
                <a:cs typeface="Trebuchet MS"/>
              </a:rPr>
              <a:t>orientée</a:t>
            </a:r>
            <a:r>
              <a:rPr sz="2000" b="1" spc="195" dirty="0">
                <a:solidFill>
                  <a:srgbClr val="FFFFFF"/>
                </a:solidFill>
                <a:latin typeface="Trebuchet MS"/>
                <a:cs typeface="Trebuchet MS"/>
              </a:rPr>
              <a:t> </a:t>
            </a:r>
            <a:r>
              <a:rPr lang="en-US" sz="2000" b="1" spc="45" dirty="0" err="1">
                <a:solidFill>
                  <a:srgbClr val="FFFFFF"/>
                </a:solidFill>
                <a:latin typeface="Trebuchet MS"/>
                <a:cs typeface="Trebuchet MS"/>
              </a:rPr>
              <a:t>objet</a:t>
            </a:r>
            <a:r>
              <a:rPr sz="2000" b="1" spc="195" dirty="0">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8" name="ZoneTexte 7">
            <a:extLst>
              <a:ext uri="{FF2B5EF4-FFF2-40B4-BE49-F238E27FC236}">
                <a16:creationId xmlns:a16="http://schemas.microsoft.com/office/drawing/2014/main" id="{34E9285B-2AC1-CF18-5F6D-7007C6922A5B}"/>
              </a:ext>
            </a:extLst>
          </p:cNvPr>
          <p:cNvSpPr txBox="1"/>
          <p:nvPr/>
        </p:nvSpPr>
        <p:spPr>
          <a:xfrm>
            <a:off x="431032" y="2012603"/>
            <a:ext cx="1002128" cy="538609"/>
          </a:xfrm>
          <a:prstGeom prst="rect">
            <a:avLst/>
          </a:prstGeom>
          <a:noFill/>
        </p:spPr>
        <p:txBody>
          <a:bodyPr wrap="square">
            <a:spAutoFit/>
          </a:bodyPr>
          <a:lstStyle/>
          <a:p>
            <a:pPr algn="ctr"/>
            <a:r>
              <a:rPr lang="en-US" sz="2900" b="1" spc="-15" dirty="0">
                <a:solidFill>
                  <a:srgbClr val="FFFFFF"/>
                </a:solidFill>
                <a:latin typeface="Trebuchet MS"/>
              </a:rPr>
              <a:t>38</a:t>
            </a:r>
            <a:endParaRPr lang="fr-FR" sz="2900" b="1" spc="-15" dirty="0">
              <a:solidFill>
                <a:srgbClr val="FFFFFF"/>
              </a:solidFill>
              <a:latin typeface="Trebuchet MS"/>
            </a:endParaRPr>
          </a:p>
        </p:txBody>
      </p:sp>
    </p:spTree>
    <p:extLst>
      <p:ext uri="{BB962C8B-B14F-4D97-AF65-F5344CB8AC3E}">
        <p14:creationId xmlns:p14="http://schemas.microsoft.com/office/powerpoint/2010/main" val="30966360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barn(inVertical)">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barn(inVertical)">
                                      <p:cBhvr>
                                        <p:cTn id="3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B9AFAC45-353C-A741-880D-91F8846ABBFA}"/>
              </a:ext>
            </a:extLst>
          </p:cNvPr>
          <p:cNvPicPr>
            <a:picLocks noChangeAspect="1"/>
          </p:cNvPicPr>
          <p:nvPr/>
        </p:nvPicPr>
        <p:blipFill>
          <a:blip r:embed="rId2"/>
          <a:stretch>
            <a:fillRect/>
          </a:stretch>
        </p:blipFill>
        <p:spPr>
          <a:xfrm>
            <a:off x="775910" y="3464524"/>
            <a:ext cx="8273397" cy="5293228"/>
          </a:xfrm>
          <a:prstGeom prst="rect">
            <a:avLst/>
          </a:prstGeom>
        </p:spPr>
      </p:pic>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150516" y="527941"/>
            <a:ext cx="7424642" cy="523220"/>
          </a:xfrm>
          <a:prstGeom prst="rect">
            <a:avLst/>
          </a:prstGeom>
          <a:noFill/>
        </p:spPr>
        <p:txBody>
          <a:bodyPr wrap="square">
            <a:spAutoFit/>
          </a:bodyPr>
          <a:lstStyle/>
          <a:p>
            <a:r>
              <a:rPr lang="fr-FR" sz="2800" b="1" dirty="0">
                <a:solidFill>
                  <a:schemeClr val="bg1"/>
                </a:solidFill>
                <a:latin typeface="Manrope"/>
                <a:sym typeface="Manrope"/>
              </a:rPr>
              <a:t>Mapping des relations</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47056" y="1327076"/>
            <a:ext cx="17449800" cy="504625"/>
          </a:xfrm>
          <a:prstGeom prst="rect">
            <a:avLst/>
          </a:prstGeom>
        </p:spPr>
        <p:txBody>
          <a:bodyPr vert="horz" wrap="square" lIns="0" tIns="12065" rIns="0" bIns="0" rtlCol="0">
            <a:spAutoFit/>
          </a:bodyPr>
          <a:lstStyle/>
          <a:p>
            <a:pPr marL="12700">
              <a:lnSpc>
                <a:spcPct val="100000"/>
              </a:lnSpc>
              <a:spcBef>
                <a:spcPts val="95"/>
              </a:spcBef>
            </a:pPr>
            <a:r>
              <a:rPr lang="fr-FR" sz="2800" spc="-60" dirty="0"/>
              <a:t>V.2- </a:t>
            </a:r>
            <a:r>
              <a:rPr lang="fr-FR" sz="28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Mapping  entre  les classes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Etudiant</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 et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Adresse</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 (One-To-One)</a:t>
            </a:r>
            <a:endParaRPr sz="2800" spc="-6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1" name="object 9">
            <a:extLst>
              <a:ext uri="{FF2B5EF4-FFF2-40B4-BE49-F238E27FC236}">
                <a16:creationId xmlns:a16="http://schemas.microsoft.com/office/drawing/2014/main" id="{08506387-31A0-2100-296A-0256C1CA7A18}"/>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23" name="object 10">
            <a:extLst>
              <a:ext uri="{FF2B5EF4-FFF2-40B4-BE49-F238E27FC236}">
                <a16:creationId xmlns:a16="http://schemas.microsoft.com/office/drawing/2014/main" id="{6E8C1263-AEEB-2744-0785-844875999B23}"/>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24" name="object 11">
            <a:extLst>
              <a:ext uri="{FF2B5EF4-FFF2-40B4-BE49-F238E27FC236}">
                <a16:creationId xmlns:a16="http://schemas.microsoft.com/office/drawing/2014/main" id="{6D07C25F-D8AB-D67D-3CAE-775FDA1779F6}"/>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25" name="object 12">
            <a:extLst>
              <a:ext uri="{FF2B5EF4-FFF2-40B4-BE49-F238E27FC236}">
                <a16:creationId xmlns:a16="http://schemas.microsoft.com/office/drawing/2014/main" id="{0DC27207-22A5-BBEE-6DAF-361E2AEC2E8B}"/>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26" name="object 13">
            <a:extLst>
              <a:ext uri="{FF2B5EF4-FFF2-40B4-BE49-F238E27FC236}">
                <a16:creationId xmlns:a16="http://schemas.microsoft.com/office/drawing/2014/main" id="{E172848A-7FEC-DC11-DF65-F8411B71FE27}"/>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45" name="Rectangle : coins arrondis 44">
            <a:extLst>
              <a:ext uri="{FF2B5EF4-FFF2-40B4-BE49-F238E27FC236}">
                <a16:creationId xmlns:a16="http://schemas.microsoft.com/office/drawing/2014/main" id="{CF7D9C58-C709-5DC7-552C-D13C7708C4E2}"/>
              </a:ext>
            </a:extLst>
          </p:cNvPr>
          <p:cNvSpPr/>
          <p:nvPr/>
        </p:nvSpPr>
        <p:spPr>
          <a:xfrm>
            <a:off x="9576048" y="4423420"/>
            <a:ext cx="2592288" cy="57606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Insertions DB</a:t>
            </a:r>
          </a:p>
        </p:txBody>
      </p:sp>
      <p:sp>
        <p:nvSpPr>
          <p:cNvPr id="13" name="Rectangle : coins arrondis 12">
            <a:extLst>
              <a:ext uri="{FF2B5EF4-FFF2-40B4-BE49-F238E27FC236}">
                <a16:creationId xmlns:a16="http://schemas.microsoft.com/office/drawing/2014/main" id="{FB7F5481-3C37-75A6-00A0-6557562BC27C}"/>
              </a:ext>
            </a:extLst>
          </p:cNvPr>
          <p:cNvSpPr/>
          <p:nvPr/>
        </p:nvSpPr>
        <p:spPr>
          <a:xfrm>
            <a:off x="6457019" y="3411501"/>
            <a:ext cx="2592288" cy="57606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App.java</a:t>
            </a:r>
          </a:p>
        </p:txBody>
      </p:sp>
      <p:sp>
        <p:nvSpPr>
          <p:cNvPr id="5" name="object 14">
            <a:extLst>
              <a:ext uri="{FF2B5EF4-FFF2-40B4-BE49-F238E27FC236}">
                <a16:creationId xmlns:a16="http://schemas.microsoft.com/office/drawing/2014/main" id="{65FD3F2B-B165-691C-933D-76DE0D40C5DD}"/>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dirty="0" err="1">
                <a:solidFill>
                  <a:srgbClr val="FFFFFF"/>
                </a:solidFill>
                <a:latin typeface="Trebuchet MS"/>
                <a:cs typeface="Trebuchet MS"/>
              </a:rPr>
              <a:t>orientée</a:t>
            </a:r>
            <a:r>
              <a:rPr sz="2000" b="1" spc="195" dirty="0">
                <a:solidFill>
                  <a:srgbClr val="FFFFFF"/>
                </a:solidFill>
                <a:latin typeface="Trebuchet MS"/>
                <a:cs typeface="Trebuchet MS"/>
              </a:rPr>
              <a:t> </a:t>
            </a:r>
            <a:r>
              <a:rPr lang="en-US" sz="2000" b="1" spc="45" dirty="0" err="1">
                <a:solidFill>
                  <a:srgbClr val="FFFFFF"/>
                </a:solidFill>
                <a:latin typeface="Trebuchet MS"/>
                <a:cs typeface="Trebuchet MS"/>
              </a:rPr>
              <a:t>objet</a:t>
            </a:r>
            <a:r>
              <a:rPr sz="2000" b="1" spc="195" dirty="0">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7" name="ZoneTexte 6">
            <a:extLst>
              <a:ext uri="{FF2B5EF4-FFF2-40B4-BE49-F238E27FC236}">
                <a16:creationId xmlns:a16="http://schemas.microsoft.com/office/drawing/2014/main" id="{7F8341D0-ED98-A4DE-55FB-7ACABC5D2830}"/>
              </a:ext>
            </a:extLst>
          </p:cNvPr>
          <p:cNvSpPr txBox="1"/>
          <p:nvPr/>
        </p:nvSpPr>
        <p:spPr>
          <a:xfrm>
            <a:off x="431032" y="2012603"/>
            <a:ext cx="1002128" cy="538609"/>
          </a:xfrm>
          <a:prstGeom prst="rect">
            <a:avLst/>
          </a:prstGeom>
          <a:noFill/>
        </p:spPr>
        <p:txBody>
          <a:bodyPr wrap="square">
            <a:spAutoFit/>
          </a:bodyPr>
          <a:lstStyle/>
          <a:p>
            <a:pPr algn="ctr"/>
            <a:r>
              <a:rPr lang="en-US" sz="2900" b="1" spc="-15" dirty="0">
                <a:solidFill>
                  <a:srgbClr val="FFFFFF"/>
                </a:solidFill>
                <a:latin typeface="Trebuchet MS"/>
              </a:rPr>
              <a:t>39</a:t>
            </a:r>
            <a:endParaRPr lang="fr-FR" sz="2900" b="1" spc="-15" dirty="0">
              <a:solidFill>
                <a:srgbClr val="FFFFFF"/>
              </a:solidFill>
              <a:latin typeface="Trebuchet MS"/>
            </a:endParaRPr>
          </a:p>
        </p:txBody>
      </p:sp>
      <p:pic>
        <p:nvPicPr>
          <p:cNvPr id="17" name="Image 16">
            <a:extLst>
              <a:ext uri="{FF2B5EF4-FFF2-40B4-BE49-F238E27FC236}">
                <a16:creationId xmlns:a16="http://schemas.microsoft.com/office/drawing/2014/main" id="{5DAC9E2C-2F7F-E61B-A54A-EDC296500775}"/>
              </a:ext>
            </a:extLst>
          </p:cNvPr>
          <p:cNvPicPr>
            <a:picLocks noChangeAspect="1"/>
          </p:cNvPicPr>
          <p:nvPr/>
        </p:nvPicPr>
        <p:blipFill>
          <a:blip r:embed="rId3"/>
          <a:stretch>
            <a:fillRect/>
          </a:stretch>
        </p:blipFill>
        <p:spPr>
          <a:xfrm>
            <a:off x="11304240" y="6151882"/>
            <a:ext cx="4667490" cy="596931"/>
          </a:xfrm>
          <a:prstGeom prst="rect">
            <a:avLst/>
          </a:prstGeom>
        </p:spPr>
      </p:pic>
      <p:pic>
        <p:nvPicPr>
          <p:cNvPr id="19" name="Image 18">
            <a:extLst>
              <a:ext uri="{FF2B5EF4-FFF2-40B4-BE49-F238E27FC236}">
                <a16:creationId xmlns:a16="http://schemas.microsoft.com/office/drawing/2014/main" id="{8E78B085-F2B4-C3EE-3E8F-742E0172973D}"/>
              </a:ext>
            </a:extLst>
          </p:cNvPr>
          <p:cNvPicPr>
            <a:picLocks noChangeAspect="1"/>
          </p:cNvPicPr>
          <p:nvPr/>
        </p:nvPicPr>
        <p:blipFill>
          <a:blip r:embed="rId4"/>
          <a:stretch>
            <a:fillRect/>
          </a:stretch>
        </p:blipFill>
        <p:spPr>
          <a:xfrm>
            <a:off x="9796345" y="5348637"/>
            <a:ext cx="4767278" cy="744121"/>
          </a:xfrm>
          <a:prstGeom prst="rect">
            <a:avLst/>
          </a:prstGeom>
        </p:spPr>
      </p:pic>
    </p:spTree>
    <p:extLst>
      <p:ext uri="{BB962C8B-B14F-4D97-AF65-F5344CB8AC3E}">
        <p14:creationId xmlns:p14="http://schemas.microsoft.com/office/powerpoint/2010/main" val="6881884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fill="hold"/>
                                        <p:tgtEl>
                                          <p:spTgt spid="45"/>
                                        </p:tgtEl>
                                        <p:attrNameLst>
                                          <p:attrName>ppt_x</p:attrName>
                                        </p:attrNameLst>
                                      </p:cBhvr>
                                      <p:tavLst>
                                        <p:tav tm="0">
                                          <p:val>
                                            <p:strVal val="#ppt_x"/>
                                          </p:val>
                                        </p:tav>
                                        <p:tav tm="100000">
                                          <p:val>
                                            <p:strVal val="#ppt_x"/>
                                          </p:val>
                                        </p:tav>
                                      </p:tavLst>
                                    </p:anim>
                                    <p:anim calcmode="lin" valueType="num">
                                      <p:cBhvr additive="base">
                                        <p:cTn id="1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 coins arrondis 28">
            <a:extLst>
              <a:ext uri="{FF2B5EF4-FFF2-40B4-BE49-F238E27FC236}">
                <a16:creationId xmlns:a16="http://schemas.microsoft.com/office/drawing/2014/main" id="{7173D48F-8CC6-EAA5-2FDF-89F7F1AAB4BE}"/>
              </a:ext>
            </a:extLst>
          </p:cNvPr>
          <p:cNvSpPr/>
          <p:nvPr/>
        </p:nvSpPr>
        <p:spPr>
          <a:xfrm>
            <a:off x="12502632" y="5006514"/>
            <a:ext cx="4752528" cy="107604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9" name="object 9"/>
          <p:cNvSpPr/>
          <p:nvPr/>
        </p:nvSpPr>
        <p:spPr>
          <a:xfrm>
            <a:off x="0" y="9851027"/>
            <a:ext cx="6150516" cy="43597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10" name="object 10"/>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11" name="object 11"/>
          <p:cNvSpPr/>
          <p:nvPr/>
        </p:nvSpPr>
        <p:spPr>
          <a:xfrm>
            <a:off x="12167965" y="9851027"/>
            <a:ext cx="6120035" cy="435973"/>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12" name="object 12"/>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13" name="object 13"/>
          <p:cNvSpPr/>
          <p:nvPr/>
        </p:nvSpPr>
        <p:spPr>
          <a:xfrm>
            <a:off x="6150516" y="9851027"/>
            <a:ext cx="6017449" cy="435973"/>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14" name="object 14"/>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7407990" y="540195"/>
            <a:ext cx="3237994" cy="523220"/>
          </a:xfrm>
          <a:prstGeom prst="rect">
            <a:avLst/>
          </a:prstGeom>
          <a:noFill/>
        </p:spPr>
        <p:txBody>
          <a:bodyPr wrap="square">
            <a:spAutoFit/>
          </a:bodyPr>
          <a:lstStyle/>
          <a:p>
            <a:r>
              <a:rPr lang="en" sz="2800" b="1" dirty="0">
                <a:solidFill>
                  <a:schemeClr val="bg1"/>
                </a:solidFill>
                <a:latin typeface="Manrope"/>
                <a:sym typeface="Manrope"/>
              </a:rPr>
              <a:t>I- INTRODUCTION</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873957"/>
          </a:xfrm>
          <a:prstGeom prst="rect">
            <a:avLst/>
          </a:prstGeom>
        </p:spPr>
        <p:txBody>
          <a:bodyPr vert="horz" wrap="square" lIns="0" tIns="12065" rIns="0" bIns="0" rtlCol="0">
            <a:spAutoFit/>
          </a:bodyPr>
          <a:lstStyle/>
          <a:p>
            <a:pPr marL="12700">
              <a:spcBef>
                <a:spcPts val="95"/>
              </a:spcBef>
            </a:pPr>
            <a:r>
              <a:rPr lang="fr-FR" sz="2800" spc="-60" dirty="0"/>
              <a:t>I.2- </a:t>
            </a:r>
            <a:r>
              <a:rPr lang="fr-FR" sz="2800" spc="-60" dirty="0">
                <a:sym typeface="Manrope"/>
              </a:rPr>
              <a:t> </a:t>
            </a:r>
            <a:r>
              <a:rPr lang="fr-FR" sz="2800" spc="-60" dirty="0"/>
              <a:t>Les inconvénients de l'utilisation directe de JDBC</a:t>
            </a:r>
            <a:br>
              <a:rPr lang="fr-FR" sz="2800" dirty="0">
                <a:solidFill>
                  <a:schemeClr val="dk1"/>
                </a:solidFill>
                <a:latin typeface="Manrope"/>
                <a:sym typeface="Manrope"/>
              </a:rPr>
            </a:br>
            <a:endParaRPr sz="2800" spc="-60" dirty="0"/>
          </a:p>
        </p:txBody>
      </p:sp>
      <p:sp>
        <p:nvSpPr>
          <p:cNvPr id="25" name="ZoneTexte 24">
            <a:extLst>
              <a:ext uri="{FF2B5EF4-FFF2-40B4-BE49-F238E27FC236}">
                <a16:creationId xmlns:a16="http://schemas.microsoft.com/office/drawing/2014/main" id="{128FCECC-7666-2CDE-C380-97347A50E3B4}"/>
              </a:ext>
            </a:extLst>
          </p:cNvPr>
          <p:cNvSpPr txBox="1"/>
          <p:nvPr/>
        </p:nvSpPr>
        <p:spPr>
          <a:xfrm>
            <a:off x="544486" y="3299767"/>
            <a:ext cx="9755364" cy="6278642"/>
          </a:xfrm>
          <a:prstGeom prst="rect">
            <a:avLst/>
          </a:prstGeom>
          <a:solidFill>
            <a:schemeClr val="bg2">
              <a:lumMod val="90000"/>
            </a:schemeClr>
          </a:solidFill>
          <a:ln>
            <a:solidFill>
              <a:schemeClr val="tx2"/>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import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java</a:t>
            </a:r>
            <a:r>
              <a:rPr kumimoji="0" lang="fr-FR" altLang="fr-FR"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sql</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public</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class</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FirstExample</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eaLnBrk="0" fontAlgn="base" hangingPunct="0">
              <a:spcBef>
                <a:spcPct val="0"/>
              </a:spcBef>
              <a:spcAft>
                <a:spcPct val="0"/>
              </a:spcAft>
              <a:buClrTx/>
            </a:pPr>
            <a:r>
              <a:rPr kumimoji="0" lang="fr-FR" altLang="fr-FR" sz="18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static</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final</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String</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DB_URL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008800"/>
                </a:solidFill>
                <a:effectLst/>
                <a:latin typeface="Courier New" panose="02070309020205020404" pitchFamily="49" charset="0"/>
                <a:cs typeface="Courier New" panose="02070309020205020404" pitchFamily="49" charset="0"/>
              </a:rPr>
              <a:t>jdbc:mysql</a:t>
            </a:r>
            <a:r>
              <a:rPr kumimoji="0" lang="fr-FR" altLang="fr-FR" sz="18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://localhost/TUTORIALSPOINT"</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static</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final</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String</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USER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008800"/>
                </a:solidFill>
                <a:effectLst/>
                <a:latin typeface="Courier New" panose="02070309020205020404" pitchFamily="49" charset="0"/>
                <a:cs typeface="Courier New" panose="02070309020205020404" pitchFamily="49" charset="0"/>
              </a:rPr>
              <a:t>guest</a:t>
            </a:r>
            <a:r>
              <a:rPr kumimoji="0" lang="fr-FR" altLang="fr-FR" sz="18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static</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final</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String</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PASS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"guest123"</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static</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final</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String</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QUERY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"SELECT id, nom, </a:t>
            </a:r>
            <a:r>
              <a:rPr kumimoji="0" lang="fr-FR" altLang="fr-FR" sz="1800" b="0" i="0" u="none" strike="noStrike" cap="none" normalizeH="0" baseline="0" dirty="0" err="1">
                <a:ln>
                  <a:noFill/>
                </a:ln>
                <a:solidFill>
                  <a:srgbClr val="008800"/>
                </a:solidFill>
                <a:effectLst/>
                <a:latin typeface="Courier New" panose="02070309020205020404" pitchFamily="49" charset="0"/>
                <a:cs typeface="Courier New" panose="02070309020205020404" pitchFamily="49" charset="0"/>
              </a:rPr>
              <a:t>prenom</a:t>
            </a:r>
            <a:r>
              <a:rPr kumimoji="0" lang="fr-FR" altLang="fr-FR" sz="18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err="1">
                <a:ln>
                  <a:noFill/>
                </a:ln>
                <a:solidFill>
                  <a:srgbClr val="008800"/>
                </a:solidFill>
                <a:effectLst/>
                <a:latin typeface="Courier New" panose="02070309020205020404" pitchFamily="49" charset="0"/>
                <a:cs typeface="Courier New" panose="02070309020205020404" pitchFamily="49" charset="0"/>
              </a:rPr>
              <a:t>age</a:t>
            </a:r>
            <a:r>
              <a:rPr kumimoji="0" lang="fr-FR" altLang="fr-FR" sz="18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 FROM Etudiant"</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public</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static</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void</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main</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String</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args</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880000"/>
                </a:solidFill>
                <a:effectLst/>
                <a:latin typeface="Courier New" panose="02070309020205020404" pitchFamily="49" charset="0"/>
                <a:cs typeface="Courier New" panose="02070309020205020404" pitchFamily="49" charset="0"/>
              </a:rPr>
              <a:t>// Connecter avec la base de données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try</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Connection</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conn</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DriverManager</a:t>
            </a:r>
            <a:r>
              <a:rPr kumimoji="0" lang="fr-FR" altLang="fr-FR"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getConnection</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DB_URL</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USER</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PASS</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Statement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stmt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conn</a:t>
            </a:r>
            <a:r>
              <a:rPr kumimoji="0" lang="fr-FR" altLang="fr-FR"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createStatement</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ResultSet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rs</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stmt</a:t>
            </a:r>
            <a:r>
              <a:rPr kumimoji="0" lang="fr-FR" altLang="fr-FR"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executeQuery</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QUERY</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880000"/>
                </a:solidFill>
                <a:effectLst/>
                <a:latin typeface="Courier New" panose="02070309020205020404" pitchFamily="49" charset="0"/>
                <a:cs typeface="Courier New" panose="02070309020205020404" pitchFamily="49" charset="0"/>
              </a:rPr>
              <a:t>// </a:t>
            </a:r>
            <a:r>
              <a:rPr lang="fr-FR" sz="1800" dirty="0">
                <a:solidFill>
                  <a:srgbClr val="880000"/>
                </a:solidFill>
                <a:latin typeface="Courier New" panose="02070309020205020404" pitchFamily="49" charset="0"/>
                <a:cs typeface="Courier New" panose="02070309020205020404" pitchFamily="49" charset="0"/>
              </a:rPr>
              <a:t>Extraire les données de l'ensemble de résultat</a:t>
            </a:r>
            <a:r>
              <a:rPr lang="fr-FR" sz="2400" b="0" i="0" dirty="0">
                <a:solidFill>
                  <a:srgbClr val="FFFFFF"/>
                </a:solidFill>
                <a:effectLst/>
                <a:latin typeface="-apple-system"/>
              </a:rPr>
              <a:t>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while</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rs</a:t>
            </a:r>
            <a:r>
              <a:rPr kumimoji="0" lang="fr-FR" altLang="fr-FR"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next</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880000"/>
                </a:solidFill>
                <a:effectLst/>
                <a:latin typeface="Courier New" panose="02070309020205020404" pitchFamily="49" charset="0"/>
                <a:cs typeface="Courier New" panose="02070309020205020404" pitchFamily="49" charset="0"/>
              </a:rPr>
              <a:t>// </a:t>
            </a:r>
            <a:r>
              <a:rPr lang="fr-FR" sz="1800" dirty="0">
                <a:solidFill>
                  <a:srgbClr val="880000"/>
                </a:solidFill>
                <a:latin typeface="Courier New" panose="02070309020205020404" pitchFamily="49" charset="0"/>
                <a:cs typeface="Courier New" panose="02070309020205020404" pitchFamily="49" charset="0"/>
              </a:rPr>
              <a:t>Récupérer par nom de colonne.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System</a:t>
            </a:r>
            <a:r>
              <a:rPr kumimoji="0" lang="fr-FR" altLang="fr-FR"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out</a:t>
            </a:r>
            <a:r>
              <a:rPr kumimoji="0" lang="fr-FR" altLang="fr-FR"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print</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"ID: "</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rs</a:t>
            </a:r>
            <a:r>
              <a:rPr kumimoji="0" lang="fr-FR" altLang="fr-FR"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getInt</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"id"</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System</a:t>
            </a:r>
            <a:r>
              <a:rPr kumimoji="0" lang="fr-FR" altLang="fr-FR"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out</a:t>
            </a:r>
            <a:r>
              <a:rPr kumimoji="0" lang="fr-FR" altLang="fr-FR"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print</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 Age: "</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rs</a:t>
            </a:r>
            <a:r>
              <a:rPr kumimoji="0" lang="fr-FR" altLang="fr-FR"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getInt</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008800"/>
                </a:solidFill>
                <a:effectLst/>
                <a:latin typeface="Courier New" panose="02070309020205020404" pitchFamily="49" charset="0"/>
                <a:cs typeface="Courier New" panose="02070309020205020404" pitchFamily="49" charset="0"/>
              </a:rPr>
              <a:t>age</a:t>
            </a:r>
            <a:r>
              <a:rPr kumimoji="0" lang="fr-FR" altLang="fr-FR" sz="18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System</a:t>
            </a:r>
            <a:r>
              <a:rPr kumimoji="0" lang="fr-FR" altLang="fr-FR"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out</a:t>
            </a:r>
            <a:r>
              <a:rPr kumimoji="0" lang="fr-FR" altLang="fr-FR"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print</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 First: "</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rs</a:t>
            </a:r>
            <a:r>
              <a:rPr kumimoji="0" lang="fr-FR" altLang="fr-FR"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getString</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"first"</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System</a:t>
            </a:r>
            <a:r>
              <a:rPr kumimoji="0" lang="fr-FR" altLang="fr-FR"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out</a:t>
            </a:r>
            <a:r>
              <a:rPr kumimoji="0" lang="fr-FR" altLang="fr-FR"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println</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 Last: "</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rs</a:t>
            </a:r>
            <a:r>
              <a:rPr kumimoji="0" lang="fr-FR" altLang="fr-FR"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getString</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"last"</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catch</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SQLException</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a:t>
            </a:r>
            <a:r>
              <a:rPr kumimoji="0" lang="fr-FR" altLang="fr-FR"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printStackTrace</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8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pic>
        <p:nvPicPr>
          <p:cNvPr id="26" name="Image 25">
            <a:extLst>
              <a:ext uri="{FF2B5EF4-FFF2-40B4-BE49-F238E27FC236}">
                <a16:creationId xmlns:a16="http://schemas.microsoft.com/office/drawing/2014/main" id="{9A2D59EF-782A-9FAC-BB8E-5979B13C3B52}"/>
              </a:ext>
            </a:extLst>
          </p:cNvPr>
          <p:cNvPicPr>
            <a:picLocks noChangeAspect="1"/>
          </p:cNvPicPr>
          <p:nvPr/>
        </p:nvPicPr>
        <p:blipFill>
          <a:blip r:embed="rId2"/>
          <a:stretch>
            <a:fillRect/>
          </a:stretch>
        </p:blipFill>
        <p:spPr>
          <a:xfrm>
            <a:off x="10927870" y="2353333"/>
            <a:ext cx="3149524" cy="2205109"/>
          </a:xfrm>
          <a:prstGeom prst="rect">
            <a:avLst/>
          </a:prstGeom>
        </p:spPr>
      </p:pic>
      <p:pic>
        <p:nvPicPr>
          <p:cNvPr id="28" name="Image 27">
            <a:extLst>
              <a:ext uri="{FF2B5EF4-FFF2-40B4-BE49-F238E27FC236}">
                <a16:creationId xmlns:a16="http://schemas.microsoft.com/office/drawing/2014/main" id="{EEA1E0E7-E7B7-F8DA-BEFD-359280C376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14229" y="4735341"/>
            <a:ext cx="677776" cy="677776"/>
          </a:xfrm>
          <a:prstGeom prst="rect">
            <a:avLst/>
          </a:prstGeom>
        </p:spPr>
      </p:pic>
      <p:sp>
        <p:nvSpPr>
          <p:cNvPr id="30" name="Rectangle : coins arrondis 29">
            <a:extLst>
              <a:ext uri="{FF2B5EF4-FFF2-40B4-BE49-F238E27FC236}">
                <a16:creationId xmlns:a16="http://schemas.microsoft.com/office/drawing/2014/main" id="{44C69293-587C-2B56-FCEB-E59E006E4C97}"/>
              </a:ext>
            </a:extLst>
          </p:cNvPr>
          <p:cNvSpPr/>
          <p:nvPr/>
        </p:nvSpPr>
        <p:spPr>
          <a:xfrm>
            <a:off x="12590686" y="6554147"/>
            <a:ext cx="4752528" cy="107604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31" name="Image 30">
            <a:extLst>
              <a:ext uri="{FF2B5EF4-FFF2-40B4-BE49-F238E27FC236}">
                <a16:creationId xmlns:a16="http://schemas.microsoft.com/office/drawing/2014/main" id="{719F9E30-0A9B-7800-438A-1B7E248D59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02283" y="6282974"/>
            <a:ext cx="677776" cy="677776"/>
          </a:xfrm>
          <a:prstGeom prst="rect">
            <a:avLst/>
          </a:prstGeom>
        </p:spPr>
      </p:pic>
      <p:sp>
        <p:nvSpPr>
          <p:cNvPr id="32" name="Rectangle : coins arrondis 31">
            <a:extLst>
              <a:ext uri="{FF2B5EF4-FFF2-40B4-BE49-F238E27FC236}">
                <a16:creationId xmlns:a16="http://schemas.microsoft.com/office/drawing/2014/main" id="{3A54953E-1B48-2D32-D962-5FC89D46F163}"/>
              </a:ext>
            </a:extLst>
          </p:cNvPr>
          <p:cNvSpPr/>
          <p:nvPr/>
        </p:nvSpPr>
        <p:spPr>
          <a:xfrm>
            <a:off x="12590686" y="8218818"/>
            <a:ext cx="4752528" cy="107604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37" name="Image 36">
            <a:extLst>
              <a:ext uri="{FF2B5EF4-FFF2-40B4-BE49-F238E27FC236}">
                <a16:creationId xmlns:a16="http://schemas.microsoft.com/office/drawing/2014/main" id="{F817DF69-4910-7DF4-A913-C5C57F102F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02283" y="7947645"/>
            <a:ext cx="677776" cy="677776"/>
          </a:xfrm>
          <a:prstGeom prst="rect">
            <a:avLst/>
          </a:prstGeom>
        </p:spPr>
      </p:pic>
      <p:sp>
        <p:nvSpPr>
          <p:cNvPr id="40" name="ZoneTexte 39">
            <a:extLst>
              <a:ext uri="{FF2B5EF4-FFF2-40B4-BE49-F238E27FC236}">
                <a16:creationId xmlns:a16="http://schemas.microsoft.com/office/drawing/2014/main" id="{F79B1AE7-5236-7CFA-4049-3820254E41F1}"/>
              </a:ext>
            </a:extLst>
          </p:cNvPr>
          <p:cNvSpPr txBox="1"/>
          <p:nvPr/>
        </p:nvSpPr>
        <p:spPr>
          <a:xfrm>
            <a:off x="12553117" y="5325747"/>
            <a:ext cx="4696827" cy="646331"/>
          </a:xfrm>
          <a:prstGeom prst="rect">
            <a:avLst/>
          </a:prstGeom>
          <a:noFill/>
        </p:spPr>
        <p:txBody>
          <a:bodyPr wrap="square">
            <a:spAutoFit/>
          </a:bodyPr>
          <a:lstStyle/>
          <a:p>
            <a:pPr algn="ctr"/>
            <a:r>
              <a:rPr lang="fr-FR" sz="1800" dirty="0">
                <a:solidFill>
                  <a:schemeClr val="dk1"/>
                </a:solidFill>
                <a:latin typeface="DM Sans"/>
              </a:rPr>
              <a:t>La spécification du code SQL réduire sa portabilité</a:t>
            </a:r>
          </a:p>
        </p:txBody>
      </p:sp>
      <p:sp>
        <p:nvSpPr>
          <p:cNvPr id="45" name="ZoneTexte 44">
            <a:extLst>
              <a:ext uri="{FF2B5EF4-FFF2-40B4-BE49-F238E27FC236}">
                <a16:creationId xmlns:a16="http://schemas.microsoft.com/office/drawing/2014/main" id="{19DFF1ED-7096-B217-1356-93D76F6FDA0C}"/>
              </a:ext>
            </a:extLst>
          </p:cNvPr>
          <p:cNvSpPr txBox="1"/>
          <p:nvPr/>
        </p:nvSpPr>
        <p:spPr>
          <a:xfrm>
            <a:off x="12907365" y="6353279"/>
            <a:ext cx="3853132" cy="1477328"/>
          </a:xfrm>
          <a:prstGeom prst="rect">
            <a:avLst/>
          </a:prstGeom>
          <a:noFill/>
        </p:spPr>
        <p:txBody>
          <a:bodyPr wrap="square">
            <a:spAutoFit/>
          </a:bodyPr>
          <a:lstStyle/>
          <a:p>
            <a:pPr algn="ctr"/>
            <a:endParaRPr lang="fr-FR" sz="1800" dirty="0">
              <a:solidFill>
                <a:schemeClr val="dk1"/>
              </a:solidFill>
              <a:latin typeface="DM Sans"/>
            </a:endParaRPr>
          </a:p>
          <a:p>
            <a:pPr algn="ctr"/>
            <a:r>
              <a:rPr lang="fr-FR" sz="1800" dirty="0">
                <a:solidFill>
                  <a:schemeClr val="dk1"/>
                </a:solidFill>
                <a:latin typeface="DM Sans"/>
              </a:rPr>
              <a:t>Gérer  manuellement </a:t>
            </a:r>
            <a:r>
              <a:rPr lang="fr-FR" sz="1800" dirty="0" err="1">
                <a:solidFill>
                  <a:schemeClr val="dk1"/>
                </a:solidFill>
                <a:latin typeface="DM Sans"/>
              </a:rPr>
              <a:t>ResultSet</a:t>
            </a:r>
            <a:r>
              <a:rPr lang="fr-FR" sz="1800" dirty="0">
                <a:solidFill>
                  <a:schemeClr val="dk1"/>
                </a:solidFill>
                <a:latin typeface="DM Sans"/>
              </a:rPr>
              <a:t>, connexions et transactions est fastidieux et propice aux erreurs</a:t>
            </a:r>
          </a:p>
          <a:p>
            <a:pPr algn="ctr"/>
            <a:endParaRPr lang="fr-FR" sz="1800" dirty="0">
              <a:solidFill>
                <a:srgbClr val="FFFFFF"/>
              </a:solidFill>
              <a:latin typeface="-apple-system"/>
            </a:endParaRPr>
          </a:p>
        </p:txBody>
      </p:sp>
      <p:sp>
        <p:nvSpPr>
          <p:cNvPr id="47" name="ZoneTexte 46">
            <a:extLst>
              <a:ext uri="{FF2B5EF4-FFF2-40B4-BE49-F238E27FC236}">
                <a16:creationId xmlns:a16="http://schemas.microsoft.com/office/drawing/2014/main" id="{8DD81652-E26E-27FB-1127-F5008FD61085}"/>
              </a:ext>
            </a:extLst>
          </p:cNvPr>
          <p:cNvSpPr txBox="1"/>
          <p:nvPr/>
        </p:nvSpPr>
        <p:spPr>
          <a:xfrm>
            <a:off x="12787930" y="8419235"/>
            <a:ext cx="4389123" cy="646331"/>
          </a:xfrm>
          <a:prstGeom prst="rect">
            <a:avLst/>
          </a:prstGeom>
          <a:noFill/>
        </p:spPr>
        <p:txBody>
          <a:bodyPr wrap="square">
            <a:spAutoFit/>
          </a:bodyPr>
          <a:lstStyle/>
          <a:p>
            <a:pPr algn="ctr"/>
            <a:r>
              <a:rPr lang="fr-FR" sz="1800" dirty="0">
                <a:solidFill>
                  <a:schemeClr val="dk1"/>
                </a:solidFill>
                <a:latin typeface="DM Sans"/>
              </a:rPr>
              <a:t>Problème de mappage </a:t>
            </a:r>
            <a:r>
              <a:rPr lang="fr-FR" sz="1800">
                <a:solidFill>
                  <a:schemeClr val="dk1"/>
                </a:solidFill>
                <a:latin typeface="DM Sans"/>
              </a:rPr>
              <a:t>entre objets </a:t>
            </a:r>
            <a:r>
              <a:rPr lang="fr-FR" sz="1800" dirty="0">
                <a:solidFill>
                  <a:schemeClr val="dk1"/>
                </a:solidFill>
                <a:latin typeface="DM Sans"/>
              </a:rPr>
              <a:t>Java et tables de base de données.</a:t>
            </a:r>
          </a:p>
        </p:txBody>
      </p:sp>
      <p:sp>
        <p:nvSpPr>
          <p:cNvPr id="48" name="Flèche : droite à entaille 47">
            <a:extLst>
              <a:ext uri="{FF2B5EF4-FFF2-40B4-BE49-F238E27FC236}">
                <a16:creationId xmlns:a16="http://schemas.microsoft.com/office/drawing/2014/main" id="{C6C51A8D-ADA8-3167-0551-78DE2FA1A864}"/>
              </a:ext>
            </a:extLst>
          </p:cNvPr>
          <p:cNvSpPr/>
          <p:nvPr/>
        </p:nvSpPr>
        <p:spPr>
          <a:xfrm>
            <a:off x="14224768" y="3768700"/>
            <a:ext cx="2408064" cy="409575"/>
          </a:xfrm>
          <a:prstGeom prst="notched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pic>
        <p:nvPicPr>
          <p:cNvPr id="50" name="Image 49">
            <a:extLst>
              <a:ext uri="{FF2B5EF4-FFF2-40B4-BE49-F238E27FC236}">
                <a16:creationId xmlns:a16="http://schemas.microsoft.com/office/drawing/2014/main" id="{8131F0D3-E8F3-5060-E6A3-BE14810B84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24555" y="2843564"/>
            <a:ext cx="947907" cy="947907"/>
          </a:xfrm>
          <a:prstGeom prst="rect">
            <a:avLst/>
          </a:prstGeom>
        </p:spPr>
      </p:pic>
      <p:sp>
        <p:nvSpPr>
          <p:cNvPr id="54" name="ZoneTexte 53">
            <a:extLst>
              <a:ext uri="{FF2B5EF4-FFF2-40B4-BE49-F238E27FC236}">
                <a16:creationId xmlns:a16="http://schemas.microsoft.com/office/drawing/2014/main" id="{4DA79855-E100-FCA6-F314-219FF6BB7A88}"/>
              </a:ext>
            </a:extLst>
          </p:cNvPr>
          <p:cNvSpPr txBox="1"/>
          <p:nvPr/>
        </p:nvSpPr>
        <p:spPr>
          <a:xfrm>
            <a:off x="16679425" y="3711877"/>
            <a:ext cx="1327577" cy="523220"/>
          </a:xfrm>
          <a:prstGeom prst="rect">
            <a:avLst/>
          </a:prstGeom>
          <a:noFill/>
        </p:spPr>
        <p:txBody>
          <a:bodyPr wrap="square">
            <a:spAutoFit/>
          </a:bodyPr>
          <a:lstStyle/>
          <a:p>
            <a:r>
              <a:rPr lang="fr-FR" sz="2800" b="1" dirty="0">
                <a:solidFill>
                  <a:schemeClr val="dk1"/>
                </a:solidFill>
                <a:latin typeface="DM Sans"/>
              </a:rPr>
              <a:t>ORM</a:t>
            </a:r>
            <a:endParaRPr lang="fr-FR" sz="2800" b="1" dirty="0"/>
          </a:p>
        </p:txBody>
      </p:sp>
      <p:sp>
        <p:nvSpPr>
          <p:cNvPr id="5" name="ZoneTexte 4">
            <a:extLst>
              <a:ext uri="{FF2B5EF4-FFF2-40B4-BE49-F238E27FC236}">
                <a16:creationId xmlns:a16="http://schemas.microsoft.com/office/drawing/2014/main" id="{B47F1664-F33B-5EF2-550B-36730A7E8CB1}"/>
              </a:ext>
            </a:extLst>
          </p:cNvPr>
          <p:cNvSpPr txBox="1"/>
          <p:nvPr/>
        </p:nvSpPr>
        <p:spPr>
          <a:xfrm>
            <a:off x="431032" y="2047156"/>
            <a:ext cx="1002128" cy="538609"/>
          </a:xfrm>
          <a:prstGeom prst="rect">
            <a:avLst/>
          </a:prstGeom>
          <a:noFill/>
        </p:spPr>
        <p:txBody>
          <a:bodyPr wrap="square">
            <a:spAutoFit/>
          </a:bodyPr>
          <a:lstStyle/>
          <a:p>
            <a:pPr algn="ctr"/>
            <a:r>
              <a:rPr lang="en-US" sz="2900" b="1" spc="-15" dirty="0">
                <a:solidFill>
                  <a:srgbClr val="FFFFFF"/>
                </a:solidFill>
                <a:latin typeface="Trebuchet MS"/>
              </a:rPr>
              <a:t>4</a:t>
            </a:r>
            <a:endParaRPr lang="fr-FR" sz="2900" b="1" spc="-15" dirty="0">
              <a:solidFill>
                <a:srgbClr val="FFFFFF"/>
              </a:solidFill>
              <a:latin typeface="Trebuchet MS"/>
            </a:endParaRPr>
          </a:p>
        </p:txBody>
      </p:sp>
    </p:spTree>
    <p:extLst>
      <p:ext uri="{BB962C8B-B14F-4D97-AF65-F5344CB8AC3E}">
        <p14:creationId xmlns:p14="http://schemas.microsoft.com/office/powerpoint/2010/main" val="33918173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ppt_x"/>
                                          </p:val>
                                        </p:tav>
                                        <p:tav tm="100000">
                                          <p:val>
                                            <p:strVal val="#ppt_x"/>
                                          </p:val>
                                        </p:tav>
                                      </p:tavLst>
                                    </p:anim>
                                    <p:anim calcmode="lin" valueType="num">
                                      <p:cBhvr additive="base">
                                        <p:cTn id="30" dur="500" fill="hold"/>
                                        <p:tgtEl>
                                          <p:spTgt spid="3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fill="hold"/>
                                        <p:tgtEl>
                                          <p:spTgt spid="45"/>
                                        </p:tgtEl>
                                        <p:attrNameLst>
                                          <p:attrName>ppt_x</p:attrName>
                                        </p:attrNameLst>
                                      </p:cBhvr>
                                      <p:tavLst>
                                        <p:tav tm="0">
                                          <p:val>
                                            <p:strVal val="#ppt_x"/>
                                          </p:val>
                                        </p:tav>
                                        <p:tav tm="100000">
                                          <p:val>
                                            <p:strVal val="#ppt_x"/>
                                          </p:val>
                                        </p:tav>
                                      </p:tavLst>
                                    </p:anim>
                                    <p:anim calcmode="lin" valueType="num">
                                      <p:cBhvr additive="base">
                                        <p:cTn id="3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500" fill="hold"/>
                                        <p:tgtEl>
                                          <p:spTgt spid="47"/>
                                        </p:tgtEl>
                                        <p:attrNameLst>
                                          <p:attrName>ppt_x</p:attrName>
                                        </p:attrNameLst>
                                      </p:cBhvr>
                                      <p:tavLst>
                                        <p:tav tm="0">
                                          <p:val>
                                            <p:strVal val="#ppt_x"/>
                                          </p:val>
                                        </p:tav>
                                        <p:tav tm="100000">
                                          <p:val>
                                            <p:strVal val="#ppt_x"/>
                                          </p:val>
                                        </p:tav>
                                      </p:tavLst>
                                    </p:anim>
                                    <p:anim calcmode="lin" valueType="num">
                                      <p:cBhvr additive="base">
                                        <p:cTn id="4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10" presetClass="entr" presetSubtype="0" fill="hold"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fade">
                                      <p:cBhvr>
                                        <p:cTn id="5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animBg="1"/>
      <p:bldP spid="40" grpId="0"/>
      <p:bldP spid="45" grpId="0"/>
      <p:bldP spid="47" grpId="0"/>
      <p:bldP spid="48" grpId="0" animBg="1"/>
      <p:bldP spid="5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150516" y="527941"/>
            <a:ext cx="7424642" cy="523220"/>
          </a:xfrm>
          <a:prstGeom prst="rect">
            <a:avLst/>
          </a:prstGeom>
          <a:noFill/>
        </p:spPr>
        <p:txBody>
          <a:bodyPr wrap="square">
            <a:spAutoFit/>
          </a:bodyPr>
          <a:lstStyle/>
          <a:p>
            <a:r>
              <a:rPr lang="fr-FR" sz="2800" b="1" dirty="0">
                <a:solidFill>
                  <a:schemeClr val="bg1"/>
                </a:solidFill>
                <a:latin typeface="Manrope"/>
                <a:sym typeface="Manrope"/>
              </a:rPr>
              <a:t>Mapping des relations</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47056" y="1327076"/>
            <a:ext cx="17449800" cy="504625"/>
          </a:xfrm>
          <a:prstGeom prst="rect">
            <a:avLst/>
          </a:prstGeom>
        </p:spPr>
        <p:txBody>
          <a:bodyPr vert="horz" wrap="square" lIns="0" tIns="12065" rIns="0" bIns="0" rtlCol="0">
            <a:spAutoFit/>
          </a:bodyPr>
          <a:lstStyle/>
          <a:p>
            <a:pPr marL="12700">
              <a:lnSpc>
                <a:spcPct val="100000"/>
              </a:lnSpc>
              <a:spcBef>
                <a:spcPts val="95"/>
              </a:spcBef>
            </a:pPr>
            <a:r>
              <a:rPr lang="fr-FR" sz="2800" spc="-60" dirty="0"/>
              <a:t>V.3- </a:t>
            </a:r>
            <a:r>
              <a:rPr lang="fr-FR" sz="28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Mapping  entre  les classes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Etudiant</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 et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Classe</a:t>
            </a:r>
            <a:endParaRPr sz="2800" spc="-6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1" name="object 9">
            <a:extLst>
              <a:ext uri="{FF2B5EF4-FFF2-40B4-BE49-F238E27FC236}">
                <a16:creationId xmlns:a16="http://schemas.microsoft.com/office/drawing/2014/main" id="{08506387-31A0-2100-296A-0256C1CA7A18}"/>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23" name="object 10">
            <a:extLst>
              <a:ext uri="{FF2B5EF4-FFF2-40B4-BE49-F238E27FC236}">
                <a16:creationId xmlns:a16="http://schemas.microsoft.com/office/drawing/2014/main" id="{6E8C1263-AEEB-2744-0785-844875999B23}"/>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24" name="object 11">
            <a:extLst>
              <a:ext uri="{FF2B5EF4-FFF2-40B4-BE49-F238E27FC236}">
                <a16:creationId xmlns:a16="http://schemas.microsoft.com/office/drawing/2014/main" id="{6D07C25F-D8AB-D67D-3CAE-775FDA1779F6}"/>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25" name="object 12">
            <a:extLst>
              <a:ext uri="{FF2B5EF4-FFF2-40B4-BE49-F238E27FC236}">
                <a16:creationId xmlns:a16="http://schemas.microsoft.com/office/drawing/2014/main" id="{0DC27207-22A5-BBEE-6DAF-361E2AEC2E8B}"/>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26" name="object 13">
            <a:extLst>
              <a:ext uri="{FF2B5EF4-FFF2-40B4-BE49-F238E27FC236}">
                <a16:creationId xmlns:a16="http://schemas.microsoft.com/office/drawing/2014/main" id="{E172848A-7FEC-DC11-DF65-F8411B71FE27}"/>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8" name="Rectangle : coins arrondis 7">
            <a:extLst>
              <a:ext uri="{FF2B5EF4-FFF2-40B4-BE49-F238E27FC236}">
                <a16:creationId xmlns:a16="http://schemas.microsoft.com/office/drawing/2014/main" id="{9B571F80-7762-A5DA-2F49-3A8DE7648678}"/>
              </a:ext>
            </a:extLst>
          </p:cNvPr>
          <p:cNvSpPr/>
          <p:nvPr/>
        </p:nvSpPr>
        <p:spPr>
          <a:xfrm>
            <a:off x="1433160" y="4840004"/>
            <a:ext cx="7094166" cy="20071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000" dirty="0">
                <a:latin typeface="Tahoma" panose="020B0604030504040204" pitchFamily="34" charset="0"/>
                <a:ea typeface="Tahoma" panose="020B0604030504040204" pitchFamily="34" charset="0"/>
                <a:cs typeface="Tahoma" panose="020B0604030504040204" pitchFamily="34" charset="0"/>
              </a:rPr>
              <a:t>La relation </a:t>
            </a:r>
            <a:r>
              <a:rPr lang="fr-FR" sz="2000" b="1" dirty="0">
                <a:solidFill>
                  <a:srgbClr val="C00000"/>
                </a:solidFill>
                <a:latin typeface="Tahoma" panose="020B0604030504040204" pitchFamily="34" charset="0"/>
                <a:ea typeface="Tahoma" panose="020B0604030504040204" pitchFamily="34" charset="0"/>
                <a:cs typeface="Tahoma" panose="020B0604030504040204" pitchFamily="34" charset="0"/>
              </a:rPr>
              <a:t>One-to-</a:t>
            </a:r>
            <a:r>
              <a:rPr lang="fr-FR" sz="2000" b="1" dirty="0" err="1">
                <a:solidFill>
                  <a:srgbClr val="C00000"/>
                </a:solidFill>
                <a:latin typeface="Tahoma" panose="020B0604030504040204" pitchFamily="34" charset="0"/>
                <a:ea typeface="Tahoma" panose="020B0604030504040204" pitchFamily="34" charset="0"/>
                <a:cs typeface="Tahoma" panose="020B0604030504040204" pitchFamily="34" charset="0"/>
              </a:rPr>
              <a:t>Many</a:t>
            </a:r>
            <a:r>
              <a:rPr lang="fr-FR" sz="2000" b="1"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fr-FR" sz="2000" dirty="0">
                <a:latin typeface="Tahoma" panose="020B0604030504040204" pitchFamily="34" charset="0"/>
                <a:ea typeface="Tahoma" panose="020B0604030504040204" pitchFamily="34" charset="0"/>
                <a:cs typeface="Tahoma" panose="020B0604030504040204" pitchFamily="34" charset="0"/>
              </a:rPr>
              <a:t>entre l'entité "</a:t>
            </a:r>
            <a:r>
              <a:rPr lang="fr-FR" sz="20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Etudiant</a:t>
            </a:r>
            <a:r>
              <a:rPr lang="fr-FR" sz="2000" dirty="0">
                <a:latin typeface="Tahoma" panose="020B0604030504040204" pitchFamily="34" charset="0"/>
                <a:ea typeface="Tahoma" panose="020B0604030504040204" pitchFamily="34" charset="0"/>
                <a:cs typeface="Tahoma" panose="020B0604030504040204" pitchFamily="34" charset="0"/>
              </a:rPr>
              <a:t>" et l'entité "</a:t>
            </a:r>
            <a:r>
              <a:rPr lang="fr-FR" sz="20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Classe</a:t>
            </a:r>
            <a:r>
              <a:rPr lang="fr-FR" sz="2000" dirty="0">
                <a:latin typeface="Tahoma" panose="020B0604030504040204" pitchFamily="34" charset="0"/>
                <a:ea typeface="Tahoma" panose="020B0604030504040204" pitchFamily="34" charset="0"/>
                <a:cs typeface="Tahoma" panose="020B0604030504040204" pitchFamily="34" charset="0"/>
              </a:rPr>
              <a:t>" permet à plusieurs étudiants d'appartenir à une seule classe.</a:t>
            </a:r>
          </a:p>
        </p:txBody>
      </p:sp>
      <p:sp>
        <p:nvSpPr>
          <p:cNvPr id="5" name="object 14">
            <a:extLst>
              <a:ext uri="{FF2B5EF4-FFF2-40B4-BE49-F238E27FC236}">
                <a16:creationId xmlns:a16="http://schemas.microsoft.com/office/drawing/2014/main" id="{826C013E-F99F-09A8-BAA4-C9BEE18CCCA8}"/>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dirty="0" err="1">
                <a:solidFill>
                  <a:srgbClr val="FFFFFF"/>
                </a:solidFill>
                <a:latin typeface="Trebuchet MS"/>
                <a:cs typeface="Trebuchet MS"/>
              </a:rPr>
              <a:t>orientée</a:t>
            </a:r>
            <a:r>
              <a:rPr sz="2000" b="1" spc="195" dirty="0">
                <a:solidFill>
                  <a:srgbClr val="FFFFFF"/>
                </a:solidFill>
                <a:latin typeface="Trebuchet MS"/>
                <a:cs typeface="Trebuchet MS"/>
              </a:rPr>
              <a:t> </a:t>
            </a:r>
            <a:r>
              <a:rPr sz="2000" b="1" spc="45" dirty="0" err="1">
                <a:solidFill>
                  <a:srgbClr val="FFFFFF"/>
                </a:solidFill>
                <a:latin typeface="Trebuchet MS"/>
                <a:cs typeface="Trebuchet MS"/>
              </a:rPr>
              <a:t>objet</a:t>
            </a:r>
            <a:r>
              <a:rPr sz="2000" b="1" spc="195" dirty="0">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7" name="ZoneTexte 6">
            <a:extLst>
              <a:ext uri="{FF2B5EF4-FFF2-40B4-BE49-F238E27FC236}">
                <a16:creationId xmlns:a16="http://schemas.microsoft.com/office/drawing/2014/main" id="{153E4097-0F4D-E279-B5FA-237E6E37381C}"/>
              </a:ext>
            </a:extLst>
          </p:cNvPr>
          <p:cNvSpPr txBox="1"/>
          <p:nvPr/>
        </p:nvSpPr>
        <p:spPr>
          <a:xfrm>
            <a:off x="431032" y="2047156"/>
            <a:ext cx="1002128" cy="538609"/>
          </a:xfrm>
          <a:prstGeom prst="rect">
            <a:avLst/>
          </a:prstGeom>
          <a:noFill/>
        </p:spPr>
        <p:txBody>
          <a:bodyPr wrap="square">
            <a:spAutoFit/>
          </a:bodyPr>
          <a:lstStyle/>
          <a:p>
            <a:pPr algn="ctr"/>
            <a:r>
              <a:rPr lang="en-US" sz="2900" b="1" spc="-15" dirty="0">
                <a:solidFill>
                  <a:srgbClr val="FFFFFF"/>
                </a:solidFill>
                <a:latin typeface="Trebuchet MS"/>
              </a:rPr>
              <a:t>40</a:t>
            </a:r>
            <a:endParaRPr lang="fr-FR" sz="2900" b="1" spc="-15" dirty="0">
              <a:solidFill>
                <a:srgbClr val="FFFFFF"/>
              </a:solidFill>
              <a:latin typeface="Trebuchet MS"/>
            </a:endParaRPr>
          </a:p>
        </p:txBody>
      </p:sp>
      <p:sp>
        <p:nvSpPr>
          <p:cNvPr id="9" name="Rectangle 8">
            <a:extLst>
              <a:ext uri="{FF2B5EF4-FFF2-40B4-BE49-F238E27FC236}">
                <a16:creationId xmlns:a16="http://schemas.microsoft.com/office/drawing/2014/main" id="{77AAC55E-4332-E83A-375F-9933BBE05386}"/>
              </a:ext>
            </a:extLst>
          </p:cNvPr>
          <p:cNvSpPr/>
          <p:nvPr/>
        </p:nvSpPr>
        <p:spPr>
          <a:xfrm>
            <a:off x="11432034" y="5357306"/>
            <a:ext cx="1584176" cy="4095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ln w="0"/>
                <a:solidFill>
                  <a:schemeClr val="tx1"/>
                </a:solidFill>
                <a:effectLst>
                  <a:outerShdw blurRad="38100" dist="19050" dir="2700000" algn="tl" rotWithShape="0">
                    <a:schemeClr val="dk1">
                      <a:alpha val="40000"/>
                    </a:schemeClr>
                  </a:outerShdw>
                </a:effectLst>
              </a:rPr>
              <a:t>Etudiant</a:t>
            </a:r>
          </a:p>
        </p:txBody>
      </p:sp>
      <p:sp>
        <p:nvSpPr>
          <p:cNvPr id="10" name="Rectangle 9">
            <a:extLst>
              <a:ext uri="{FF2B5EF4-FFF2-40B4-BE49-F238E27FC236}">
                <a16:creationId xmlns:a16="http://schemas.microsoft.com/office/drawing/2014/main" id="{E71B7265-E13E-1DD9-B2BF-7902585A132B}"/>
              </a:ext>
            </a:extLst>
          </p:cNvPr>
          <p:cNvSpPr/>
          <p:nvPr/>
        </p:nvSpPr>
        <p:spPr>
          <a:xfrm>
            <a:off x="11432034" y="5766881"/>
            <a:ext cx="1584176" cy="10884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Id</a:t>
            </a:r>
          </a:p>
          <a:p>
            <a:pPr algn="ctr"/>
            <a:r>
              <a:rPr lang="fr-FR" dirty="0"/>
              <a:t>Nom</a:t>
            </a:r>
          </a:p>
          <a:p>
            <a:pPr algn="ctr"/>
            <a:r>
              <a:rPr lang="fr-FR" dirty="0" err="1"/>
              <a:t>Prenom</a:t>
            </a:r>
            <a:endParaRPr lang="fr-FR" dirty="0"/>
          </a:p>
        </p:txBody>
      </p:sp>
      <p:sp>
        <p:nvSpPr>
          <p:cNvPr id="11" name="Rectangle 10">
            <a:extLst>
              <a:ext uri="{FF2B5EF4-FFF2-40B4-BE49-F238E27FC236}">
                <a16:creationId xmlns:a16="http://schemas.microsoft.com/office/drawing/2014/main" id="{7549F652-BFA4-394D-5C92-7D6615A77F84}"/>
              </a:ext>
            </a:extLst>
          </p:cNvPr>
          <p:cNvSpPr/>
          <p:nvPr/>
        </p:nvSpPr>
        <p:spPr>
          <a:xfrm>
            <a:off x="15392474" y="5349159"/>
            <a:ext cx="1584176" cy="4095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ln w="0"/>
                <a:solidFill>
                  <a:schemeClr val="tx1"/>
                </a:solidFill>
                <a:effectLst>
                  <a:outerShdw blurRad="38100" dist="19050" dir="2700000" algn="tl" rotWithShape="0">
                    <a:schemeClr val="dk1">
                      <a:alpha val="40000"/>
                    </a:schemeClr>
                  </a:outerShdw>
                </a:effectLst>
              </a:rPr>
              <a:t>Classe</a:t>
            </a:r>
          </a:p>
        </p:txBody>
      </p:sp>
      <p:sp>
        <p:nvSpPr>
          <p:cNvPr id="12" name="Rectangle 11">
            <a:extLst>
              <a:ext uri="{FF2B5EF4-FFF2-40B4-BE49-F238E27FC236}">
                <a16:creationId xmlns:a16="http://schemas.microsoft.com/office/drawing/2014/main" id="{3D15B2C0-0A47-89CE-DE89-B9794DAA297F}"/>
              </a:ext>
            </a:extLst>
          </p:cNvPr>
          <p:cNvSpPr/>
          <p:nvPr/>
        </p:nvSpPr>
        <p:spPr>
          <a:xfrm>
            <a:off x="15392474" y="5758734"/>
            <a:ext cx="1584176" cy="10884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Id</a:t>
            </a:r>
          </a:p>
          <a:p>
            <a:pPr algn="ctr"/>
            <a:r>
              <a:rPr lang="fr-FR" dirty="0"/>
              <a:t>nom</a:t>
            </a:r>
          </a:p>
        </p:txBody>
      </p:sp>
      <p:cxnSp>
        <p:nvCxnSpPr>
          <p:cNvPr id="13" name="Connecteur droit 12">
            <a:extLst>
              <a:ext uri="{FF2B5EF4-FFF2-40B4-BE49-F238E27FC236}">
                <a16:creationId xmlns:a16="http://schemas.microsoft.com/office/drawing/2014/main" id="{042D759C-B248-45DD-09DD-D04E94D692E7}"/>
              </a:ext>
            </a:extLst>
          </p:cNvPr>
          <p:cNvCxnSpPr>
            <a:stCxn id="10" idx="3"/>
            <a:endCxn id="12" idx="1"/>
          </p:cNvCxnSpPr>
          <p:nvPr/>
        </p:nvCxnSpPr>
        <p:spPr>
          <a:xfrm flipV="1">
            <a:off x="13016210" y="6302961"/>
            <a:ext cx="2376264" cy="8147"/>
          </a:xfrm>
          <a:prstGeom prst="line">
            <a:avLst/>
          </a:prstGeom>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D6237CCC-8B79-58CA-9403-BA76D32D67D9}"/>
              </a:ext>
            </a:extLst>
          </p:cNvPr>
          <p:cNvSpPr txBox="1"/>
          <p:nvPr/>
        </p:nvSpPr>
        <p:spPr>
          <a:xfrm>
            <a:off x="13016210" y="5930604"/>
            <a:ext cx="401223" cy="369332"/>
          </a:xfrm>
          <a:prstGeom prst="rect">
            <a:avLst/>
          </a:prstGeom>
          <a:noFill/>
        </p:spPr>
        <p:txBody>
          <a:bodyPr wrap="square">
            <a:spAutoFit/>
          </a:bodyPr>
          <a:lstStyle/>
          <a:p>
            <a:r>
              <a:rPr lang="fr-FR" dirty="0"/>
              <a:t>1</a:t>
            </a:r>
          </a:p>
        </p:txBody>
      </p:sp>
      <p:sp>
        <p:nvSpPr>
          <p:cNvPr id="15" name="ZoneTexte 14">
            <a:extLst>
              <a:ext uri="{FF2B5EF4-FFF2-40B4-BE49-F238E27FC236}">
                <a16:creationId xmlns:a16="http://schemas.microsoft.com/office/drawing/2014/main" id="{B14C1BA5-FECE-3B42-DF8D-7DAFBCA4F4D3}"/>
              </a:ext>
            </a:extLst>
          </p:cNvPr>
          <p:cNvSpPr txBox="1"/>
          <p:nvPr/>
        </p:nvSpPr>
        <p:spPr>
          <a:xfrm>
            <a:off x="15023547" y="5941115"/>
            <a:ext cx="401223" cy="369332"/>
          </a:xfrm>
          <a:prstGeom prst="rect">
            <a:avLst/>
          </a:prstGeom>
          <a:noFill/>
        </p:spPr>
        <p:txBody>
          <a:bodyPr wrap="square">
            <a:spAutoFit/>
          </a:bodyPr>
          <a:lstStyle/>
          <a:p>
            <a:r>
              <a:rPr lang="fr-FR" dirty="0"/>
              <a:t>*</a:t>
            </a:r>
          </a:p>
        </p:txBody>
      </p:sp>
    </p:spTree>
    <p:extLst>
      <p:ext uri="{BB962C8B-B14F-4D97-AF65-F5344CB8AC3E}">
        <p14:creationId xmlns:p14="http://schemas.microsoft.com/office/powerpoint/2010/main" val="31122675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6F5C0A88-0616-7354-0D81-B0CF3975DA10}"/>
              </a:ext>
            </a:extLst>
          </p:cNvPr>
          <p:cNvPicPr>
            <a:picLocks noChangeAspect="1"/>
          </p:cNvPicPr>
          <p:nvPr/>
        </p:nvPicPr>
        <p:blipFill>
          <a:blip r:embed="rId2"/>
          <a:stretch>
            <a:fillRect/>
          </a:stretch>
        </p:blipFill>
        <p:spPr>
          <a:xfrm>
            <a:off x="1150858" y="3685848"/>
            <a:ext cx="6515605" cy="5540828"/>
          </a:xfrm>
          <a:prstGeom prst="rect">
            <a:avLst/>
          </a:prstGeom>
        </p:spPr>
      </p:pic>
      <p:pic>
        <p:nvPicPr>
          <p:cNvPr id="11" name="Image 10">
            <a:extLst>
              <a:ext uri="{FF2B5EF4-FFF2-40B4-BE49-F238E27FC236}">
                <a16:creationId xmlns:a16="http://schemas.microsoft.com/office/drawing/2014/main" id="{EF9EED88-76C1-1CDD-514F-2257F1723D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7037" y="2542600"/>
            <a:ext cx="5915025" cy="7219950"/>
          </a:xfrm>
          <a:prstGeom prst="rect">
            <a:avLst/>
          </a:prstGeom>
        </p:spPr>
      </p:pic>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150516" y="527941"/>
            <a:ext cx="7424642" cy="523220"/>
          </a:xfrm>
          <a:prstGeom prst="rect">
            <a:avLst/>
          </a:prstGeom>
          <a:noFill/>
        </p:spPr>
        <p:txBody>
          <a:bodyPr wrap="square">
            <a:spAutoFit/>
          </a:bodyPr>
          <a:lstStyle/>
          <a:p>
            <a:r>
              <a:rPr lang="fr-FR" sz="2800" b="1" dirty="0">
                <a:solidFill>
                  <a:schemeClr val="bg1"/>
                </a:solidFill>
                <a:latin typeface="Manrope"/>
                <a:sym typeface="Manrope"/>
              </a:rPr>
              <a:t>Mapping des relations</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47056" y="1327076"/>
            <a:ext cx="17449800" cy="504625"/>
          </a:xfrm>
          <a:prstGeom prst="rect">
            <a:avLst/>
          </a:prstGeom>
        </p:spPr>
        <p:txBody>
          <a:bodyPr vert="horz" wrap="square" lIns="0" tIns="12065" rIns="0" bIns="0" rtlCol="0">
            <a:spAutoFit/>
          </a:bodyPr>
          <a:lstStyle/>
          <a:p>
            <a:pPr marL="12700">
              <a:lnSpc>
                <a:spcPct val="100000"/>
              </a:lnSpc>
              <a:spcBef>
                <a:spcPts val="95"/>
              </a:spcBef>
            </a:pPr>
            <a:r>
              <a:rPr lang="fr-FR" sz="2800" spc="-60" dirty="0"/>
              <a:t>V.3- </a:t>
            </a:r>
            <a:r>
              <a:rPr lang="fr-FR" sz="28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Mapping  entre  les classes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Etudiant</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 et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Classe</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  (One-To-</a:t>
            </a:r>
            <a:r>
              <a:rPr lang="fr-FR" sz="3200" b="1" dirty="0" err="1">
                <a:solidFill>
                  <a:srgbClr val="C00000"/>
                </a:solidFill>
                <a:latin typeface="Tahoma" panose="020B0604030504040204" pitchFamily="34" charset="0"/>
                <a:ea typeface="Tahoma" panose="020B0604030504040204" pitchFamily="34" charset="0"/>
                <a:cs typeface="Tahoma" panose="020B0604030504040204" pitchFamily="34" charset="0"/>
              </a:rPr>
              <a:t>Many</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a:t>
            </a:r>
            <a:endParaRPr sz="2800" spc="-6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1" name="object 9">
            <a:extLst>
              <a:ext uri="{FF2B5EF4-FFF2-40B4-BE49-F238E27FC236}">
                <a16:creationId xmlns:a16="http://schemas.microsoft.com/office/drawing/2014/main" id="{08506387-31A0-2100-296A-0256C1CA7A18}"/>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23" name="object 10">
            <a:extLst>
              <a:ext uri="{FF2B5EF4-FFF2-40B4-BE49-F238E27FC236}">
                <a16:creationId xmlns:a16="http://schemas.microsoft.com/office/drawing/2014/main" id="{6E8C1263-AEEB-2744-0785-844875999B23}"/>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24" name="object 11">
            <a:extLst>
              <a:ext uri="{FF2B5EF4-FFF2-40B4-BE49-F238E27FC236}">
                <a16:creationId xmlns:a16="http://schemas.microsoft.com/office/drawing/2014/main" id="{6D07C25F-D8AB-D67D-3CAE-775FDA1779F6}"/>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25" name="object 12">
            <a:extLst>
              <a:ext uri="{FF2B5EF4-FFF2-40B4-BE49-F238E27FC236}">
                <a16:creationId xmlns:a16="http://schemas.microsoft.com/office/drawing/2014/main" id="{0DC27207-22A5-BBEE-6DAF-361E2AEC2E8B}"/>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26" name="object 13">
            <a:extLst>
              <a:ext uri="{FF2B5EF4-FFF2-40B4-BE49-F238E27FC236}">
                <a16:creationId xmlns:a16="http://schemas.microsoft.com/office/drawing/2014/main" id="{E172848A-7FEC-DC11-DF65-F8411B71FE27}"/>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10" name="Rectangle : coins arrondis 9">
            <a:extLst>
              <a:ext uri="{FF2B5EF4-FFF2-40B4-BE49-F238E27FC236}">
                <a16:creationId xmlns:a16="http://schemas.microsoft.com/office/drawing/2014/main" id="{6D06A6BD-F5EC-87CE-7D76-70155EA90460}"/>
              </a:ext>
            </a:extLst>
          </p:cNvPr>
          <p:cNvSpPr/>
          <p:nvPr/>
        </p:nvSpPr>
        <p:spPr>
          <a:xfrm>
            <a:off x="5510268" y="3557399"/>
            <a:ext cx="2592288" cy="57606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Etudiant.java</a:t>
            </a:r>
          </a:p>
        </p:txBody>
      </p:sp>
      <p:cxnSp>
        <p:nvCxnSpPr>
          <p:cNvPr id="14" name="Connecteur droit avec flèche 13">
            <a:extLst>
              <a:ext uri="{FF2B5EF4-FFF2-40B4-BE49-F238E27FC236}">
                <a16:creationId xmlns:a16="http://schemas.microsoft.com/office/drawing/2014/main" id="{2EED2DB2-F712-438D-8D81-1C2656E14FD6}"/>
              </a:ext>
            </a:extLst>
          </p:cNvPr>
          <p:cNvCxnSpPr>
            <a:cxnSpLocks/>
          </p:cNvCxnSpPr>
          <p:nvPr/>
        </p:nvCxnSpPr>
        <p:spPr>
          <a:xfrm flipH="1" flipV="1">
            <a:off x="5510268" y="5346744"/>
            <a:ext cx="582840" cy="32055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6" name="Connecteur droit avec flèche 15">
            <a:extLst>
              <a:ext uri="{FF2B5EF4-FFF2-40B4-BE49-F238E27FC236}">
                <a16:creationId xmlns:a16="http://schemas.microsoft.com/office/drawing/2014/main" id="{8C235C91-395B-B344-31BD-801C3921613B}"/>
              </a:ext>
            </a:extLst>
          </p:cNvPr>
          <p:cNvCxnSpPr>
            <a:cxnSpLocks/>
          </p:cNvCxnSpPr>
          <p:nvPr/>
        </p:nvCxnSpPr>
        <p:spPr>
          <a:xfrm flipH="1">
            <a:off x="5053601" y="5743243"/>
            <a:ext cx="682996" cy="10500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Connecteur droit avec flèche 19">
            <a:extLst>
              <a:ext uri="{FF2B5EF4-FFF2-40B4-BE49-F238E27FC236}">
                <a16:creationId xmlns:a16="http://schemas.microsoft.com/office/drawing/2014/main" id="{C3652539-2D91-0854-95F0-FE91EB2E9432}"/>
              </a:ext>
            </a:extLst>
          </p:cNvPr>
          <p:cNvCxnSpPr>
            <a:cxnSpLocks/>
          </p:cNvCxnSpPr>
          <p:nvPr/>
        </p:nvCxnSpPr>
        <p:spPr>
          <a:xfrm flipH="1">
            <a:off x="13886922" y="3919364"/>
            <a:ext cx="682996" cy="10500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2" name="Connecteur droit avec flèche 21">
            <a:extLst>
              <a:ext uri="{FF2B5EF4-FFF2-40B4-BE49-F238E27FC236}">
                <a16:creationId xmlns:a16="http://schemas.microsoft.com/office/drawing/2014/main" id="{DA924C38-B34F-D33E-5264-8F4A770EDB64}"/>
              </a:ext>
            </a:extLst>
          </p:cNvPr>
          <p:cNvCxnSpPr>
            <a:cxnSpLocks/>
          </p:cNvCxnSpPr>
          <p:nvPr/>
        </p:nvCxnSpPr>
        <p:spPr>
          <a:xfrm flipH="1" flipV="1">
            <a:off x="12314549" y="4334911"/>
            <a:ext cx="566966" cy="32103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0" name="Rectangle : coins arrondis 29">
            <a:extLst>
              <a:ext uri="{FF2B5EF4-FFF2-40B4-BE49-F238E27FC236}">
                <a16:creationId xmlns:a16="http://schemas.microsoft.com/office/drawing/2014/main" id="{9B022A60-265D-9BFB-C6D3-B5FB62968A05}"/>
              </a:ext>
            </a:extLst>
          </p:cNvPr>
          <p:cNvSpPr/>
          <p:nvPr/>
        </p:nvSpPr>
        <p:spPr>
          <a:xfrm>
            <a:off x="12932276" y="2688542"/>
            <a:ext cx="2592288" cy="57606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Classe.java</a:t>
            </a:r>
          </a:p>
        </p:txBody>
      </p:sp>
      <p:sp>
        <p:nvSpPr>
          <p:cNvPr id="5" name="object 14">
            <a:extLst>
              <a:ext uri="{FF2B5EF4-FFF2-40B4-BE49-F238E27FC236}">
                <a16:creationId xmlns:a16="http://schemas.microsoft.com/office/drawing/2014/main" id="{7DFB5167-0C90-8B18-2140-EC9E40AC2124}"/>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dirty="0" err="1">
                <a:solidFill>
                  <a:srgbClr val="FFFFFF"/>
                </a:solidFill>
                <a:latin typeface="Trebuchet MS"/>
                <a:cs typeface="Trebuchet MS"/>
              </a:rPr>
              <a:t>orientée</a:t>
            </a:r>
            <a:r>
              <a:rPr sz="2000" b="1" spc="195" dirty="0">
                <a:solidFill>
                  <a:srgbClr val="FFFFFF"/>
                </a:solidFill>
                <a:latin typeface="Trebuchet MS"/>
                <a:cs typeface="Trebuchet MS"/>
              </a:rPr>
              <a:t> </a:t>
            </a:r>
            <a:r>
              <a:rPr lang="en-US" sz="2000" b="1" spc="45" dirty="0" err="1">
                <a:solidFill>
                  <a:srgbClr val="FFFFFF"/>
                </a:solidFill>
                <a:latin typeface="Trebuchet MS"/>
                <a:cs typeface="Trebuchet MS"/>
              </a:rPr>
              <a:t>objet</a:t>
            </a:r>
            <a:r>
              <a:rPr sz="2000" b="1" spc="195" dirty="0">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7" name="ZoneTexte 6">
            <a:extLst>
              <a:ext uri="{FF2B5EF4-FFF2-40B4-BE49-F238E27FC236}">
                <a16:creationId xmlns:a16="http://schemas.microsoft.com/office/drawing/2014/main" id="{97687AFA-FE71-5EC6-C993-32578602B5BE}"/>
              </a:ext>
            </a:extLst>
          </p:cNvPr>
          <p:cNvSpPr txBox="1"/>
          <p:nvPr/>
        </p:nvSpPr>
        <p:spPr>
          <a:xfrm>
            <a:off x="431032" y="2047156"/>
            <a:ext cx="1002128" cy="538609"/>
          </a:xfrm>
          <a:prstGeom prst="rect">
            <a:avLst/>
          </a:prstGeom>
          <a:noFill/>
        </p:spPr>
        <p:txBody>
          <a:bodyPr wrap="square">
            <a:spAutoFit/>
          </a:bodyPr>
          <a:lstStyle/>
          <a:p>
            <a:pPr algn="ctr"/>
            <a:r>
              <a:rPr lang="en-US" sz="2900" b="1" spc="-15" dirty="0">
                <a:solidFill>
                  <a:srgbClr val="FFFFFF"/>
                </a:solidFill>
                <a:latin typeface="Trebuchet MS"/>
              </a:rPr>
              <a:t>41</a:t>
            </a:r>
            <a:endParaRPr lang="fr-FR" sz="2900" b="1" spc="-15" dirty="0">
              <a:solidFill>
                <a:srgbClr val="FFFFFF"/>
              </a:solidFill>
              <a:latin typeface="Trebuchet MS"/>
            </a:endParaRPr>
          </a:p>
        </p:txBody>
      </p:sp>
    </p:spTree>
    <p:extLst>
      <p:ext uri="{BB962C8B-B14F-4D97-AF65-F5344CB8AC3E}">
        <p14:creationId xmlns:p14="http://schemas.microsoft.com/office/powerpoint/2010/main" val="42390151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arn(inVertical)">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arn(inVertical)">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B1052AC6-405C-E768-D85F-DAA6EB27E48E}"/>
              </a:ext>
            </a:extLst>
          </p:cNvPr>
          <p:cNvPicPr>
            <a:picLocks noChangeAspect="1"/>
          </p:cNvPicPr>
          <p:nvPr/>
        </p:nvPicPr>
        <p:blipFill>
          <a:blip r:embed="rId2"/>
          <a:stretch>
            <a:fillRect/>
          </a:stretch>
        </p:blipFill>
        <p:spPr>
          <a:xfrm>
            <a:off x="1045817" y="2652711"/>
            <a:ext cx="7686675" cy="5638800"/>
          </a:xfrm>
          <a:prstGeom prst="rect">
            <a:avLst/>
          </a:prstGeom>
        </p:spPr>
      </p:pic>
      <p:pic>
        <p:nvPicPr>
          <p:cNvPr id="16" name="Image 15">
            <a:extLst>
              <a:ext uri="{FF2B5EF4-FFF2-40B4-BE49-F238E27FC236}">
                <a16:creationId xmlns:a16="http://schemas.microsoft.com/office/drawing/2014/main" id="{ABF4C8D4-6DB3-E022-126F-91C843A18BB2}"/>
              </a:ext>
            </a:extLst>
          </p:cNvPr>
          <p:cNvPicPr>
            <a:picLocks noChangeAspect="1"/>
          </p:cNvPicPr>
          <p:nvPr/>
        </p:nvPicPr>
        <p:blipFill>
          <a:blip r:embed="rId3"/>
          <a:stretch>
            <a:fillRect/>
          </a:stretch>
        </p:blipFill>
        <p:spPr>
          <a:xfrm>
            <a:off x="7114677" y="2871362"/>
            <a:ext cx="8710017" cy="5223445"/>
          </a:xfrm>
          <a:prstGeom prst="rect">
            <a:avLst/>
          </a:prstGeom>
        </p:spPr>
      </p:pic>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150516" y="527941"/>
            <a:ext cx="7424642" cy="523220"/>
          </a:xfrm>
          <a:prstGeom prst="rect">
            <a:avLst/>
          </a:prstGeom>
          <a:noFill/>
        </p:spPr>
        <p:txBody>
          <a:bodyPr wrap="square">
            <a:spAutoFit/>
          </a:bodyPr>
          <a:lstStyle/>
          <a:p>
            <a:r>
              <a:rPr lang="fr-FR" sz="2800" b="1" dirty="0">
                <a:solidFill>
                  <a:schemeClr val="bg1"/>
                </a:solidFill>
                <a:latin typeface="Manrope"/>
                <a:sym typeface="Manrope"/>
              </a:rPr>
              <a:t>Mapping des relations</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47056" y="1327076"/>
            <a:ext cx="17449800" cy="504625"/>
          </a:xfrm>
          <a:prstGeom prst="rect">
            <a:avLst/>
          </a:prstGeom>
        </p:spPr>
        <p:txBody>
          <a:bodyPr vert="horz" wrap="square" lIns="0" tIns="12065" rIns="0" bIns="0" rtlCol="0">
            <a:spAutoFit/>
          </a:bodyPr>
          <a:lstStyle/>
          <a:p>
            <a:pPr marL="12700">
              <a:lnSpc>
                <a:spcPct val="100000"/>
              </a:lnSpc>
              <a:spcBef>
                <a:spcPts val="95"/>
              </a:spcBef>
            </a:pPr>
            <a:r>
              <a:rPr lang="fr-FR" sz="2800" spc="-60" dirty="0"/>
              <a:t>V.3- </a:t>
            </a:r>
            <a:r>
              <a:rPr lang="fr-FR" sz="28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Mapping  entre  les classes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Etudiant</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 et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Classe</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  (One-To-</a:t>
            </a:r>
            <a:r>
              <a:rPr lang="fr-FR" sz="3200" b="1" dirty="0" err="1">
                <a:solidFill>
                  <a:srgbClr val="C00000"/>
                </a:solidFill>
                <a:latin typeface="Tahoma" panose="020B0604030504040204" pitchFamily="34" charset="0"/>
                <a:ea typeface="Tahoma" panose="020B0604030504040204" pitchFamily="34" charset="0"/>
                <a:cs typeface="Tahoma" panose="020B0604030504040204" pitchFamily="34" charset="0"/>
              </a:rPr>
              <a:t>Many</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a:t>
            </a:r>
            <a:endParaRPr sz="2800" spc="-6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1" name="object 9">
            <a:extLst>
              <a:ext uri="{FF2B5EF4-FFF2-40B4-BE49-F238E27FC236}">
                <a16:creationId xmlns:a16="http://schemas.microsoft.com/office/drawing/2014/main" id="{08506387-31A0-2100-296A-0256C1CA7A18}"/>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23" name="object 10">
            <a:extLst>
              <a:ext uri="{FF2B5EF4-FFF2-40B4-BE49-F238E27FC236}">
                <a16:creationId xmlns:a16="http://schemas.microsoft.com/office/drawing/2014/main" id="{6E8C1263-AEEB-2744-0785-844875999B23}"/>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24" name="object 11">
            <a:extLst>
              <a:ext uri="{FF2B5EF4-FFF2-40B4-BE49-F238E27FC236}">
                <a16:creationId xmlns:a16="http://schemas.microsoft.com/office/drawing/2014/main" id="{6D07C25F-D8AB-D67D-3CAE-775FDA1779F6}"/>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25" name="object 12">
            <a:extLst>
              <a:ext uri="{FF2B5EF4-FFF2-40B4-BE49-F238E27FC236}">
                <a16:creationId xmlns:a16="http://schemas.microsoft.com/office/drawing/2014/main" id="{0DC27207-22A5-BBEE-6DAF-361E2AEC2E8B}"/>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26" name="object 13">
            <a:extLst>
              <a:ext uri="{FF2B5EF4-FFF2-40B4-BE49-F238E27FC236}">
                <a16:creationId xmlns:a16="http://schemas.microsoft.com/office/drawing/2014/main" id="{E172848A-7FEC-DC11-DF65-F8411B71FE27}"/>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9" name="Rectangle : coins arrondis 8">
            <a:extLst>
              <a:ext uri="{FF2B5EF4-FFF2-40B4-BE49-F238E27FC236}">
                <a16:creationId xmlns:a16="http://schemas.microsoft.com/office/drawing/2014/main" id="{84F9618B-6333-CD9D-4D1B-D2AF2C996362}"/>
              </a:ext>
            </a:extLst>
          </p:cNvPr>
          <p:cNvSpPr/>
          <p:nvPr/>
        </p:nvSpPr>
        <p:spPr>
          <a:xfrm>
            <a:off x="6616360" y="2370643"/>
            <a:ext cx="2592288" cy="57606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App.java</a:t>
            </a:r>
          </a:p>
        </p:txBody>
      </p:sp>
      <p:sp>
        <p:nvSpPr>
          <p:cNvPr id="5" name="object 14">
            <a:extLst>
              <a:ext uri="{FF2B5EF4-FFF2-40B4-BE49-F238E27FC236}">
                <a16:creationId xmlns:a16="http://schemas.microsoft.com/office/drawing/2014/main" id="{86B66274-E9CE-5EE5-FFBA-4AD206C6351D}"/>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dirty="0" err="1">
                <a:solidFill>
                  <a:srgbClr val="FFFFFF"/>
                </a:solidFill>
                <a:latin typeface="Trebuchet MS"/>
                <a:cs typeface="Trebuchet MS"/>
              </a:rPr>
              <a:t>orientée</a:t>
            </a:r>
            <a:r>
              <a:rPr sz="2000" b="1" spc="195" dirty="0">
                <a:solidFill>
                  <a:srgbClr val="FFFFFF"/>
                </a:solidFill>
                <a:latin typeface="Trebuchet MS"/>
                <a:cs typeface="Trebuchet MS"/>
              </a:rPr>
              <a:t> </a:t>
            </a:r>
            <a:r>
              <a:rPr lang="en-US" sz="2000" b="1" spc="45" dirty="0" err="1">
                <a:solidFill>
                  <a:srgbClr val="FFFFFF"/>
                </a:solidFill>
                <a:latin typeface="Trebuchet MS"/>
                <a:cs typeface="Trebuchet MS"/>
              </a:rPr>
              <a:t>objet</a:t>
            </a:r>
            <a:r>
              <a:rPr sz="2000" b="1" spc="195" dirty="0">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8" name="ZoneTexte 7">
            <a:extLst>
              <a:ext uri="{FF2B5EF4-FFF2-40B4-BE49-F238E27FC236}">
                <a16:creationId xmlns:a16="http://schemas.microsoft.com/office/drawing/2014/main" id="{A29A2EB6-83E1-31B7-2ECB-FE8C1BDB9157}"/>
              </a:ext>
            </a:extLst>
          </p:cNvPr>
          <p:cNvSpPr txBox="1"/>
          <p:nvPr/>
        </p:nvSpPr>
        <p:spPr>
          <a:xfrm>
            <a:off x="509024" y="2012603"/>
            <a:ext cx="1002128" cy="538609"/>
          </a:xfrm>
          <a:prstGeom prst="rect">
            <a:avLst/>
          </a:prstGeom>
          <a:noFill/>
        </p:spPr>
        <p:txBody>
          <a:bodyPr wrap="square">
            <a:spAutoFit/>
          </a:bodyPr>
          <a:lstStyle/>
          <a:p>
            <a:pPr algn="ctr"/>
            <a:r>
              <a:rPr lang="en-US" sz="2900" b="1" spc="-15" dirty="0">
                <a:solidFill>
                  <a:srgbClr val="FFFFFF"/>
                </a:solidFill>
                <a:latin typeface="Trebuchet MS"/>
              </a:rPr>
              <a:t>42</a:t>
            </a:r>
            <a:endParaRPr lang="fr-FR" sz="2900" b="1" spc="-15" dirty="0">
              <a:solidFill>
                <a:srgbClr val="FFFFFF"/>
              </a:solidFill>
              <a:latin typeface="Trebuchet MS"/>
            </a:endParaRPr>
          </a:p>
        </p:txBody>
      </p:sp>
      <p:pic>
        <p:nvPicPr>
          <p:cNvPr id="18" name="Image 17">
            <a:extLst>
              <a:ext uri="{FF2B5EF4-FFF2-40B4-BE49-F238E27FC236}">
                <a16:creationId xmlns:a16="http://schemas.microsoft.com/office/drawing/2014/main" id="{462DB628-E8BA-9DDF-F18F-B01CF9A19EE7}"/>
              </a:ext>
            </a:extLst>
          </p:cNvPr>
          <p:cNvPicPr>
            <a:picLocks noChangeAspect="1"/>
          </p:cNvPicPr>
          <p:nvPr/>
        </p:nvPicPr>
        <p:blipFill>
          <a:blip r:embed="rId4"/>
          <a:stretch>
            <a:fillRect/>
          </a:stretch>
        </p:blipFill>
        <p:spPr>
          <a:xfrm>
            <a:off x="9862837" y="8921978"/>
            <a:ext cx="2933851" cy="520727"/>
          </a:xfrm>
          <a:prstGeom prst="rect">
            <a:avLst/>
          </a:prstGeom>
        </p:spPr>
      </p:pic>
      <p:pic>
        <p:nvPicPr>
          <p:cNvPr id="20" name="Image 19">
            <a:extLst>
              <a:ext uri="{FF2B5EF4-FFF2-40B4-BE49-F238E27FC236}">
                <a16:creationId xmlns:a16="http://schemas.microsoft.com/office/drawing/2014/main" id="{078CC436-4CED-40A8-8809-40EE58CCB81B}"/>
              </a:ext>
            </a:extLst>
          </p:cNvPr>
          <p:cNvPicPr>
            <a:picLocks noChangeAspect="1"/>
          </p:cNvPicPr>
          <p:nvPr/>
        </p:nvPicPr>
        <p:blipFill>
          <a:blip r:embed="rId5"/>
          <a:stretch>
            <a:fillRect/>
          </a:stretch>
        </p:blipFill>
        <p:spPr>
          <a:xfrm>
            <a:off x="647056" y="8846434"/>
            <a:ext cx="3454578" cy="838243"/>
          </a:xfrm>
          <a:prstGeom prst="rect">
            <a:avLst/>
          </a:prstGeom>
        </p:spPr>
      </p:pic>
      <p:pic>
        <p:nvPicPr>
          <p:cNvPr id="27" name="Image 26">
            <a:extLst>
              <a:ext uri="{FF2B5EF4-FFF2-40B4-BE49-F238E27FC236}">
                <a16:creationId xmlns:a16="http://schemas.microsoft.com/office/drawing/2014/main" id="{133957CC-F439-5533-3F1F-263F57CD29D3}"/>
              </a:ext>
            </a:extLst>
          </p:cNvPr>
          <p:cNvPicPr>
            <a:picLocks noChangeAspect="1"/>
          </p:cNvPicPr>
          <p:nvPr/>
        </p:nvPicPr>
        <p:blipFill>
          <a:blip r:embed="rId6"/>
          <a:stretch>
            <a:fillRect/>
          </a:stretch>
        </p:blipFill>
        <p:spPr>
          <a:xfrm>
            <a:off x="4967645" y="8835131"/>
            <a:ext cx="4464279" cy="819192"/>
          </a:xfrm>
          <a:prstGeom prst="rect">
            <a:avLst/>
          </a:prstGeom>
        </p:spPr>
      </p:pic>
      <p:sp>
        <p:nvSpPr>
          <p:cNvPr id="37" name="ZoneTexte 36">
            <a:extLst>
              <a:ext uri="{FF2B5EF4-FFF2-40B4-BE49-F238E27FC236}">
                <a16:creationId xmlns:a16="http://schemas.microsoft.com/office/drawing/2014/main" id="{A3FE6306-B07E-2BC1-CD60-4FB76FD7D77F}"/>
              </a:ext>
            </a:extLst>
          </p:cNvPr>
          <p:cNvSpPr txBox="1"/>
          <p:nvPr/>
        </p:nvSpPr>
        <p:spPr>
          <a:xfrm>
            <a:off x="1271107" y="8406765"/>
            <a:ext cx="1464181" cy="369332"/>
          </a:xfrm>
          <a:prstGeom prst="rect">
            <a:avLst/>
          </a:prstGeom>
          <a:noFill/>
        </p:spPr>
        <p:txBody>
          <a:bodyPr wrap="square">
            <a:spAutoFit/>
          </a:bodyPr>
          <a:lstStyle/>
          <a:p>
            <a:r>
              <a:rPr lang="fr-FR" sz="1800" b="1" dirty="0">
                <a:latin typeface="Tahoma" panose="020B0604030504040204" pitchFamily="34" charset="0"/>
                <a:ea typeface="Tahoma" panose="020B0604030504040204" pitchFamily="34" charset="0"/>
                <a:cs typeface="Tahoma" panose="020B0604030504040204" pitchFamily="34" charset="0"/>
              </a:rPr>
              <a:t>Personne</a:t>
            </a:r>
            <a:endParaRPr lang="fr-FR" b="1" dirty="0"/>
          </a:p>
        </p:txBody>
      </p:sp>
      <p:sp>
        <p:nvSpPr>
          <p:cNvPr id="38" name="ZoneTexte 37">
            <a:extLst>
              <a:ext uri="{FF2B5EF4-FFF2-40B4-BE49-F238E27FC236}">
                <a16:creationId xmlns:a16="http://schemas.microsoft.com/office/drawing/2014/main" id="{25EB3733-9A96-6FB1-E17F-F60EDFCF5C19}"/>
              </a:ext>
            </a:extLst>
          </p:cNvPr>
          <p:cNvSpPr txBox="1"/>
          <p:nvPr/>
        </p:nvSpPr>
        <p:spPr>
          <a:xfrm>
            <a:off x="5884269" y="8406765"/>
            <a:ext cx="1464181" cy="369332"/>
          </a:xfrm>
          <a:prstGeom prst="rect">
            <a:avLst/>
          </a:prstGeom>
          <a:noFill/>
        </p:spPr>
        <p:txBody>
          <a:bodyPr wrap="square">
            <a:spAutoFit/>
          </a:bodyPr>
          <a:lstStyle/>
          <a:p>
            <a:r>
              <a:rPr lang="fr-FR" sz="1800" b="1" dirty="0">
                <a:latin typeface="Tahoma" panose="020B0604030504040204" pitchFamily="34" charset="0"/>
                <a:ea typeface="Tahoma" panose="020B0604030504040204" pitchFamily="34" charset="0"/>
                <a:cs typeface="Tahoma" panose="020B0604030504040204" pitchFamily="34" charset="0"/>
              </a:rPr>
              <a:t>Etudiant</a:t>
            </a:r>
            <a:endParaRPr lang="fr-FR" b="1" dirty="0"/>
          </a:p>
        </p:txBody>
      </p:sp>
      <p:sp>
        <p:nvSpPr>
          <p:cNvPr id="39" name="ZoneTexte 38">
            <a:extLst>
              <a:ext uri="{FF2B5EF4-FFF2-40B4-BE49-F238E27FC236}">
                <a16:creationId xmlns:a16="http://schemas.microsoft.com/office/drawing/2014/main" id="{A588E179-7A1B-452F-C1DB-F9772C255CFA}"/>
              </a:ext>
            </a:extLst>
          </p:cNvPr>
          <p:cNvSpPr txBox="1"/>
          <p:nvPr/>
        </p:nvSpPr>
        <p:spPr>
          <a:xfrm>
            <a:off x="10497431" y="8473705"/>
            <a:ext cx="1464181" cy="369332"/>
          </a:xfrm>
          <a:prstGeom prst="rect">
            <a:avLst/>
          </a:prstGeom>
          <a:noFill/>
        </p:spPr>
        <p:txBody>
          <a:bodyPr wrap="square">
            <a:spAutoFit/>
          </a:bodyPr>
          <a:lstStyle/>
          <a:p>
            <a:r>
              <a:rPr lang="fr-FR" sz="1800" b="1" dirty="0">
                <a:latin typeface="Tahoma" panose="020B0604030504040204" pitchFamily="34" charset="0"/>
                <a:ea typeface="Tahoma" panose="020B0604030504040204" pitchFamily="34" charset="0"/>
                <a:cs typeface="Tahoma" panose="020B0604030504040204" pitchFamily="34" charset="0"/>
              </a:rPr>
              <a:t>Cours</a:t>
            </a:r>
            <a:endParaRPr lang="fr-FR" b="1" dirty="0"/>
          </a:p>
        </p:txBody>
      </p:sp>
    </p:spTree>
    <p:extLst>
      <p:ext uri="{BB962C8B-B14F-4D97-AF65-F5344CB8AC3E}">
        <p14:creationId xmlns:p14="http://schemas.microsoft.com/office/powerpoint/2010/main" val="1711978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150516" y="527941"/>
            <a:ext cx="7424642" cy="523220"/>
          </a:xfrm>
          <a:prstGeom prst="rect">
            <a:avLst/>
          </a:prstGeom>
          <a:noFill/>
        </p:spPr>
        <p:txBody>
          <a:bodyPr wrap="square">
            <a:spAutoFit/>
          </a:bodyPr>
          <a:lstStyle/>
          <a:p>
            <a:r>
              <a:rPr lang="fr-FR" sz="2800" b="1" dirty="0">
                <a:solidFill>
                  <a:schemeClr val="bg1"/>
                </a:solidFill>
                <a:latin typeface="Manrope"/>
                <a:sym typeface="Manrope"/>
              </a:rPr>
              <a:t>Mapping des relations</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47056" y="1327076"/>
            <a:ext cx="17449800" cy="504625"/>
          </a:xfrm>
          <a:prstGeom prst="rect">
            <a:avLst/>
          </a:prstGeom>
        </p:spPr>
        <p:txBody>
          <a:bodyPr vert="horz" wrap="square" lIns="0" tIns="12065" rIns="0" bIns="0" rtlCol="0">
            <a:spAutoFit/>
          </a:bodyPr>
          <a:lstStyle/>
          <a:p>
            <a:pPr marL="12700">
              <a:lnSpc>
                <a:spcPct val="100000"/>
              </a:lnSpc>
              <a:spcBef>
                <a:spcPts val="95"/>
              </a:spcBef>
            </a:pPr>
            <a:r>
              <a:rPr lang="fr-FR" sz="2800" spc="-60" dirty="0"/>
              <a:t>V.4- </a:t>
            </a:r>
            <a:r>
              <a:rPr lang="fr-FR" sz="28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Mapping  entre  les classes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Etudiant</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 et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Cours</a:t>
            </a:r>
            <a:endParaRPr sz="2800" spc="-6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1" name="object 9">
            <a:extLst>
              <a:ext uri="{FF2B5EF4-FFF2-40B4-BE49-F238E27FC236}">
                <a16:creationId xmlns:a16="http://schemas.microsoft.com/office/drawing/2014/main" id="{08506387-31A0-2100-296A-0256C1CA7A18}"/>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23" name="object 10">
            <a:extLst>
              <a:ext uri="{FF2B5EF4-FFF2-40B4-BE49-F238E27FC236}">
                <a16:creationId xmlns:a16="http://schemas.microsoft.com/office/drawing/2014/main" id="{6E8C1263-AEEB-2744-0785-844875999B23}"/>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24" name="object 11">
            <a:extLst>
              <a:ext uri="{FF2B5EF4-FFF2-40B4-BE49-F238E27FC236}">
                <a16:creationId xmlns:a16="http://schemas.microsoft.com/office/drawing/2014/main" id="{6D07C25F-D8AB-D67D-3CAE-775FDA1779F6}"/>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25" name="object 12">
            <a:extLst>
              <a:ext uri="{FF2B5EF4-FFF2-40B4-BE49-F238E27FC236}">
                <a16:creationId xmlns:a16="http://schemas.microsoft.com/office/drawing/2014/main" id="{0DC27207-22A5-BBEE-6DAF-361E2AEC2E8B}"/>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26" name="object 13">
            <a:extLst>
              <a:ext uri="{FF2B5EF4-FFF2-40B4-BE49-F238E27FC236}">
                <a16:creationId xmlns:a16="http://schemas.microsoft.com/office/drawing/2014/main" id="{E172848A-7FEC-DC11-DF65-F8411B71FE27}"/>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8" name="Rectangle : coins arrondis 7">
            <a:extLst>
              <a:ext uri="{FF2B5EF4-FFF2-40B4-BE49-F238E27FC236}">
                <a16:creationId xmlns:a16="http://schemas.microsoft.com/office/drawing/2014/main" id="{9B571F80-7762-A5DA-2F49-3A8DE7648678}"/>
              </a:ext>
            </a:extLst>
          </p:cNvPr>
          <p:cNvSpPr/>
          <p:nvPr/>
        </p:nvSpPr>
        <p:spPr>
          <a:xfrm>
            <a:off x="1080959" y="4840004"/>
            <a:ext cx="7622610" cy="20071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000" dirty="0"/>
              <a:t>La relation </a:t>
            </a:r>
            <a:r>
              <a:rPr lang="fr-FR" sz="2000" b="1" dirty="0" err="1">
                <a:solidFill>
                  <a:srgbClr val="C00000"/>
                </a:solidFill>
              </a:rPr>
              <a:t>Many</a:t>
            </a:r>
            <a:r>
              <a:rPr lang="fr-FR" sz="2000" b="1" dirty="0">
                <a:solidFill>
                  <a:srgbClr val="C00000"/>
                </a:solidFill>
              </a:rPr>
              <a:t>-to-</a:t>
            </a:r>
            <a:r>
              <a:rPr lang="fr-FR" sz="2000" b="1" dirty="0" err="1">
                <a:solidFill>
                  <a:srgbClr val="C00000"/>
                </a:solidFill>
              </a:rPr>
              <a:t>Many</a:t>
            </a:r>
            <a:r>
              <a:rPr lang="fr-FR" sz="2000" dirty="0"/>
              <a:t> entre l'entité "</a:t>
            </a:r>
            <a:r>
              <a:rPr lang="fr-FR" sz="2000" b="1" dirty="0">
                <a:solidFill>
                  <a:schemeClr val="tx2">
                    <a:lumMod val="60000"/>
                    <a:lumOff val="40000"/>
                  </a:schemeClr>
                </a:solidFill>
              </a:rPr>
              <a:t>Etudiant</a:t>
            </a:r>
            <a:r>
              <a:rPr lang="fr-FR" sz="2000" dirty="0"/>
              <a:t>" et l'entité "</a:t>
            </a:r>
            <a:r>
              <a:rPr lang="fr-FR" sz="2000" b="1" dirty="0">
                <a:solidFill>
                  <a:schemeClr val="tx2">
                    <a:lumMod val="60000"/>
                    <a:lumOff val="40000"/>
                  </a:schemeClr>
                </a:solidFill>
              </a:rPr>
              <a:t>Cours</a:t>
            </a:r>
            <a:r>
              <a:rPr lang="fr-FR" sz="2000" dirty="0"/>
              <a:t>" permet à chaque étudiant de s'inscrire à plusieurs cours et à chaque cours d'avoir plusieurs étudiants inscrits simultanément.</a:t>
            </a:r>
            <a:endParaRPr lang="fr-FR" sz="200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14">
            <a:extLst>
              <a:ext uri="{FF2B5EF4-FFF2-40B4-BE49-F238E27FC236}">
                <a16:creationId xmlns:a16="http://schemas.microsoft.com/office/drawing/2014/main" id="{826C013E-F99F-09A8-BAA4-C9BEE18CCCA8}"/>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dirty="0" err="1">
                <a:solidFill>
                  <a:srgbClr val="FFFFFF"/>
                </a:solidFill>
                <a:latin typeface="Trebuchet MS"/>
                <a:cs typeface="Trebuchet MS"/>
              </a:rPr>
              <a:t>orientée</a:t>
            </a:r>
            <a:r>
              <a:rPr sz="2000" b="1" spc="195" dirty="0">
                <a:solidFill>
                  <a:srgbClr val="FFFFFF"/>
                </a:solidFill>
                <a:latin typeface="Trebuchet MS"/>
                <a:cs typeface="Trebuchet MS"/>
              </a:rPr>
              <a:t> </a:t>
            </a:r>
            <a:r>
              <a:rPr sz="2000" b="1" spc="45" dirty="0" err="1">
                <a:solidFill>
                  <a:srgbClr val="FFFFFF"/>
                </a:solidFill>
                <a:latin typeface="Trebuchet MS"/>
                <a:cs typeface="Trebuchet MS"/>
              </a:rPr>
              <a:t>objet</a:t>
            </a:r>
            <a:r>
              <a:rPr sz="2000" b="1" spc="195" dirty="0">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7" name="ZoneTexte 6">
            <a:extLst>
              <a:ext uri="{FF2B5EF4-FFF2-40B4-BE49-F238E27FC236}">
                <a16:creationId xmlns:a16="http://schemas.microsoft.com/office/drawing/2014/main" id="{153E4097-0F4D-E279-B5FA-237E6E37381C}"/>
              </a:ext>
            </a:extLst>
          </p:cNvPr>
          <p:cNvSpPr txBox="1"/>
          <p:nvPr/>
        </p:nvSpPr>
        <p:spPr>
          <a:xfrm>
            <a:off x="431032" y="2047156"/>
            <a:ext cx="1002128" cy="538609"/>
          </a:xfrm>
          <a:prstGeom prst="rect">
            <a:avLst/>
          </a:prstGeom>
          <a:noFill/>
        </p:spPr>
        <p:txBody>
          <a:bodyPr wrap="square">
            <a:spAutoFit/>
          </a:bodyPr>
          <a:lstStyle/>
          <a:p>
            <a:pPr algn="ctr"/>
            <a:r>
              <a:rPr lang="en-US" sz="2900" b="1" spc="-15" dirty="0">
                <a:solidFill>
                  <a:srgbClr val="FFFFFF"/>
                </a:solidFill>
                <a:latin typeface="Trebuchet MS"/>
              </a:rPr>
              <a:t>43</a:t>
            </a:r>
            <a:endParaRPr lang="fr-FR" sz="2900" b="1" spc="-15" dirty="0">
              <a:solidFill>
                <a:srgbClr val="FFFFFF"/>
              </a:solidFill>
              <a:latin typeface="Trebuchet MS"/>
            </a:endParaRPr>
          </a:p>
        </p:txBody>
      </p:sp>
      <p:sp>
        <p:nvSpPr>
          <p:cNvPr id="9" name="Rectangle 8">
            <a:extLst>
              <a:ext uri="{FF2B5EF4-FFF2-40B4-BE49-F238E27FC236}">
                <a16:creationId xmlns:a16="http://schemas.microsoft.com/office/drawing/2014/main" id="{77AAC55E-4332-E83A-375F-9933BBE05386}"/>
              </a:ext>
            </a:extLst>
          </p:cNvPr>
          <p:cNvSpPr/>
          <p:nvPr/>
        </p:nvSpPr>
        <p:spPr>
          <a:xfrm>
            <a:off x="11006510" y="5102526"/>
            <a:ext cx="1584176" cy="4095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ln w="0"/>
                <a:solidFill>
                  <a:schemeClr val="tx1"/>
                </a:solidFill>
                <a:effectLst>
                  <a:outerShdw blurRad="38100" dist="19050" dir="2700000" algn="tl" rotWithShape="0">
                    <a:schemeClr val="dk1">
                      <a:alpha val="40000"/>
                    </a:schemeClr>
                  </a:outerShdw>
                </a:effectLst>
              </a:rPr>
              <a:t>Etudiant</a:t>
            </a:r>
          </a:p>
        </p:txBody>
      </p:sp>
      <p:sp>
        <p:nvSpPr>
          <p:cNvPr id="10" name="Rectangle 9">
            <a:extLst>
              <a:ext uri="{FF2B5EF4-FFF2-40B4-BE49-F238E27FC236}">
                <a16:creationId xmlns:a16="http://schemas.microsoft.com/office/drawing/2014/main" id="{E71B7265-E13E-1DD9-B2BF-7902585A132B}"/>
              </a:ext>
            </a:extLst>
          </p:cNvPr>
          <p:cNvSpPr/>
          <p:nvPr/>
        </p:nvSpPr>
        <p:spPr>
          <a:xfrm>
            <a:off x="11006510" y="5512101"/>
            <a:ext cx="1584176" cy="10884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Id</a:t>
            </a:r>
          </a:p>
          <a:p>
            <a:pPr algn="ctr"/>
            <a:r>
              <a:rPr lang="fr-FR" dirty="0"/>
              <a:t>Nom</a:t>
            </a:r>
          </a:p>
          <a:p>
            <a:pPr algn="ctr"/>
            <a:r>
              <a:rPr lang="fr-FR" dirty="0" err="1"/>
              <a:t>Prenom</a:t>
            </a:r>
            <a:endParaRPr lang="fr-FR" dirty="0"/>
          </a:p>
        </p:txBody>
      </p:sp>
      <p:sp>
        <p:nvSpPr>
          <p:cNvPr id="11" name="Rectangle 10">
            <a:extLst>
              <a:ext uri="{FF2B5EF4-FFF2-40B4-BE49-F238E27FC236}">
                <a16:creationId xmlns:a16="http://schemas.microsoft.com/office/drawing/2014/main" id="{7549F652-BFA4-394D-5C92-7D6615A77F84}"/>
              </a:ext>
            </a:extLst>
          </p:cNvPr>
          <p:cNvSpPr/>
          <p:nvPr/>
        </p:nvSpPr>
        <p:spPr>
          <a:xfrm>
            <a:off x="14966950" y="5094379"/>
            <a:ext cx="1584176" cy="4095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ln w="0"/>
                <a:solidFill>
                  <a:schemeClr val="tx1"/>
                </a:solidFill>
                <a:effectLst>
                  <a:outerShdw blurRad="38100" dist="19050" dir="2700000" algn="tl" rotWithShape="0">
                    <a:schemeClr val="dk1">
                      <a:alpha val="40000"/>
                    </a:schemeClr>
                  </a:outerShdw>
                </a:effectLst>
              </a:rPr>
              <a:t>Cours</a:t>
            </a:r>
          </a:p>
        </p:txBody>
      </p:sp>
      <p:sp>
        <p:nvSpPr>
          <p:cNvPr id="12" name="Rectangle 11">
            <a:extLst>
              <a:ext uri="{FF2B5EF4-FFF2-40B4-BE49-F238E27FC236}">
                <a16:creationId xmlns:a16="http://schemas.microsoft.com/office/drawing/2014/main" id="{3D15B2C0-0A47-89CE-DE89-B9794DAA297F}"/>
              </a:ext>
            </a:extLst>
          </p:cNvPr>
          <p:cNvSpPr/>
          <p:nvPr/>
        </p:nvSpPr>
        <p:spPr>
          <a:xfrm>
            <a:off x="14966950" y="5503954"/>
            <a:ext cx="1584176" cy="10884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Id</a:t>
            </a:r>
          </a:p>
          <a:p>
            <a:pPr algn="ctr"/>
            <a:r>
              <a:rPr lang="fr-FR" dirty="0"/>
              <a:t>nom</a:t>
            </a:r>
          </a:p>
        </p:txBody>
      </p:sp>
      <p:cxnSp>
        <p:nvCxnSpPr>
          <p:cNvPr id="13" name="Connecteur droit 12">
            <a:extLst>
              <a:ext uri="{FF2B5EF4-FFF2-40B4-BE49-F238E27FC236}">
                <a16:creationId xmlns:a16="http://schemas.microsoft.com/office/drawing/2014/main" id="{042D759C-B248-45DD-09DD-D04E94D692E7}"/>
              </a:ext>
            </a:extLst>
          </p:cNvPr>
          <p:cNvCxnSpPr>
            <a:stCxn id="10" idx="3"/>
            <a:endCxn id="12" idx="1"/>
          </p:cNvCxnSpPr>
          <p:nvPr/>
        </p:nvCxnSpPr>
        <p:spPr>
          <a:xfrm flipV="1">
            <a:off x="12590686" y="6048181"/>
            <a:ext cx="2376264" cy="8147"/>
          </a:xfrm>
          <a:prstGeom prst="line">
            <a:avLst/>
          </a:prstGeom>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D6237CCC-8B79-58CA-9403-BA76D32D67D9}"/>
              </a:ext>
            </a:extLst>
          </p:cNvPr>
          <p:cNvSpPr txBox="1"/>
          <p:nvPr/>
        </p:nvSpPr>
        <p:spPr>
          <a:xfrm>
            <a:off x="12590686" y="5675824"/>
            <a:ext cx="401223" cy="369332"/>
          </a:xfrm>
          <a:prstGeom prst="rect">
            <a:avLst/>
          </a:prstGeom>
          <a:noFill/>
        </p:spPr>
        <p:txBody>
          <a:bodyPr wrap="square">
            <a:spAutoFit/>
          </a:bodyPr>
          <a:lstStyle/>
          <a:p>
            <a:r>
              <a:rPr lang="fr-FR" dirty="0"/>
              <a:t>*</a:t>
            </a:r>
          </a:p>
        </p:txBody>
      </p:sp>
      <p:sp>
        <p:nvSpPr>
          <p:cNvPr id="15" name="ZoneTexte 14">
            <a:extLst>
              <a:ext uri="{FF2B5EF4-FFF2-40B4-BE49-F238E27FC236}">
                <a16:creationId xmlns:a16="http://schemas.microsoft.com/office/drawing/2014/main" id="{B14C1BA5-FECE-3B42-DF8D-7DAFBCA4F4D3}"/>
              </a:ext>
            </a:extLst>
          </p:cNvPr>
          <p:cNvSpPr txBox="1"/>
          <p:nvPr/>
        </p:nvSpPr>
        <p:spPr>
          <a:xfrm>
            <a:off x="14598023" y="5686335"/>
            <a:ext cx="401223" cy="369332"/>
          </a:xfrm>
          <a:prstGeom prst="rect">
            <a:avLst/>
          </a:prstGeom>
          <a:noFill/>
        </p:spPr>
        <p:txBody>
          <a:bodyPr wrap="square">
            <a:spAutoFit/>
          </a:bodyPr>
          <a:lstStyle/>
          <a:p>
            <a:r>
              <a:rPr lang="fr-FR" dirty="0"/>
              <a:t>*</a:t>
            </a:r>
          </a:p>
        </p:txBody>
      </p:sp>
    </p:spTree>
    <p:extLst>
      <p:ext uri="{BB962C8B-B14F-4D97-AF65-F5344CB8AC3E}">
        <p14:creationId xmlns:p14="http://schemas.microsoft.com/office/powerpoint/2010/main" val="13254053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150516" y="527941"/>
            <a:ext cx="7424642" cy="523220"/>
          </a:xfrm>
          <a:prstGeom prst="rect">
            <a:avLst/>
          </a:prstGeom>
          <a:noFill/>
        </p:spPr>
        <p:txBody>
          <a:bodyPr wrap="square">
            <a:spAutoFit/>
          </a:bodyPr>
          <a:lstStyle/>
          <a:p>
            <a:r>
              <a:rPr lang="fr-FR" sz="2800" b="1" dirty="0">
                <a:solidFill>
                  <a:schemeClr val="bg1"/>
                </a:solidFill>
                <a:latin typeface="Manrope"/>
                <a:sym typeface="Manrope"/>
              </a:rPr>
              <a:t>Mapping des relations</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47056" y="1327076"/>
            <a:ext cx="17449800" cy="504625"/>
          </a:xfrm>
          <a:prstGeom prst="rect">
            <a:avLst/>
          </a:prstGeom>
        </p:spPr>
        <p:txBody>
          <a:bodyPr vert="horz" wrap="square" lIns="0" tIns="12065" rIns="0" bIns="0" rtlCol="0">
            <a:spAutoFit/>
          </a:bodyPr>
          <a:lstStyle/>
          <a:p>
            <a:pPr marL="12700">
              <a:lnSpc>
                <a:spcPct val="100000"/>
              </a:lnSpc>
              <a:spcBef>
                <a:spcPts val="95"/>
              </a:spcBef>
            </a:pPr>
            <a:r>
              <a:rPr lang="fr-FR" sz="2800" spc="-60" dirty="0"/>
              <a:t>V.4- </a:t>
            </a:r>
            <a:r>
              <a:rPr lang="fr-FR" sz="28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Mapping  entre  les classes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Etudiant</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 et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Cours</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fr-FR" sz="3200" dirty="0" err="1">
                <a:solidFill>
                  <a:srgbClr val="C00000"/>
                </a:solidFill>
                <a:latin typeface="Tahoma" panose="020B0604030504040204" pitchFamily="34" charset="0"/>
                <a:ea typeface="Tahoma" panose="020B0604030504040204" pitchFamily="34" charset="0"/>
                <a:cs typeface="Tahoma" panose="020B0604030504040204" pitchFamily="34" charset="0"/>
              </a:rPr>
              <a:t>Many</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-To-</a:t>
            </a:r>
            <a:r>
              <a:rPr lang="fr-FR" sz="3200" b="1" dirty="0" err="1">
                <a:solidFill>
                  <a:srgbClr val="C00000"/>
                </a:solidFill>
                <a:latin typeface="Tahoma" panose="020B0604030504040204" pitchFamily="34" charset="0"/>
                <a:ea typeface="Tahoma" panose="020B0604030504040204" pitchFamily="34" charset="0"/>
                <a:cs typeface="Tahoma" panose="020B0604030504040204" pitchFamily="34" charset="0"/>
              </a:rPr>
              <a:t>Many</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a:t>
            </a:r>
            <a:endParaRPr sz="2800" spc="-6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1" name="object 9">
            <a:extLst>
              <a:ext uri="{FF2B5EF4-FFF2-40B4-BE49-F238E27FC236}">
                <a16:creationId xmlns:a16="http://schemas.microsoft.com/office/drawing/2014/main" id="{08506387-31A0-2100-296A-0256C1CA7A18}"/>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23" name="object 10">
            <a:extLst>
              <a:ext uri="{FF2B5EF4-FFF2-40B4-BE49-F238E27FC236}">
                <a16:creationId xmlns:a16="http://schemas.microsoft.com/office/drawing/2014/main" id="{6E8C1263-AEEB-2744-0785-844875999B23}"/>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24" name="object 11">
            <a:extLst>
              <a:ext uri="{FF2B5EF4-FFF2-40B4-BE49-F238E27FC236}">
                <a16:creationId xmlns:a16="http://schemas.microsoft.com/office/drawing/2014/main" id="{6D07C25F-D8AB-D67D-3CAE-775FDA1779F6}"/>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25" name="object 12">
            <a:extLst>
              <a:ext uri="{FF2B5EF4-FFF2-40B4-BE49-F238E27FC236}">
                <a16:creationId xmlns:a16="http://schemas.microsoft.com/office/drawing/2014/main" id="{0DC27207-22A5-BBEE-6DAF-361E2AEC2E8B}"/>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26" name="object 13">
            <a:extLst>
              <a:ext uri="{FF2B5EF4-FFF2-40B4-BE49-F238E27FC236}">
                <a16:creationId xmlns:a16="http://schemas.microsoft.com/office/drawing/2014/main" id="{E172848A-7FEC-DC11-DF65-F8411B71FE27}"/>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5" name="object 14">
            <a:extLst>
              <a:ext uri="{FF2B5EF4-FFF2-40B4-BE49-F238E27FC236}">
                <a16:creationId xmlns:a16="http://schemas.microsoft.com/office/drawing/2014/main" id="{86B66274-E9CE-5EE5-FFBA-4AD206C6351D}"/>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dirty="0" err="1">
                <a:solidFill>
                  <a:srgbClr val="FFFFFF"/>
                </a:solidFill>
                <a:latin typeface="Trebuchet MS"/>
                <a:cs typeface="Trebuchet MS"/>
              </a:rPr>
              <a:t>orientée</a:t>
            </a:r>
            <a:r>
              <a:rPr sz="2000" b="1" spc="195" dirty="0">
                <a:solidFill>
                  <a:srgbClr val="FFFFFF"/>
                </a:solidFill>
                <a:latin typeface="Trebuchet MS"/>
                <a:cs typeface="Trebuchet MS"/>
              </a:rPr>
              <a:t> </a:t>
            </a:r>
            <a:r>
              <a:rPr lang="en-US" sz="2000" b="1" spc="45" dirty="0" err="1">
                <a:solidFill>
                  <a:srgbClr val="FFFFFF"/>
                </a:solidFill>
                <a:latin typeface="Trebuchet MS"/>
                <a:cs typeface="Trebuchet MS"/>
              </a:rPr>
              <a:t>objet</a:t>
            </a:r>
            <a:r>
              <a:rPr sz="2000" b="1" spc="195" dirty="0">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8" name="ZoneTexte 7">
            <a:extLst>
              <a:ext uri="{FF2B5EF4-FFF2-40B4-BE49-F238E27FC236}">
                <a16:creationId xmlns:a16="http://schemas.microsoft.com/office/drawing/2014/main" id="{A29A2EB6-83E1-31B7-2ECB-FE8C1BDB9157}"/>
              </a:ext>
            </a:extLst>
          </p:cNvPr>
          <p:cNvSpPr txBox="1"/>
          <p:nvPr/>
        </p:nvSpPr>
        <p:spPr>
          <a:xfrm>
            <a:off x="509024" y="2012603"/>
            <a:ext cx="1002128" cy="538609"/>
          </a:xfrm>
          <a:prstGeom prst="rect">
            <a:avLst/>
          </a:prstGeom>
          <a:noFill/>
        </p:spPr>
        <p:txBody>
          <a:bodyPr wrap="square">
            <a:spAutoFit/>
          </a:bodyPr>
          <a:lstStyle/>
          <a:p>
            <a:pPr algn="ctr"/>
            <a:r>
              <a:rPr lang="en-US" sz="2900" b="1" spc="-15" dirty="0">
                <a:solidFill>
                  <a:srgbClr val="FFFFFF"/>
                </a:solidFill>
                <a:latin typeface="Trebuchet MS"/>
              </a:rPr>
              <a:t>44</a:t>
            </a:r>
            <a:endParaRPr lang="fr-FR" sz="2900" b="1" spc="-15" dirty="0">
              <a:solidFill>
                <a:srgbClr val="FFFFFF"/>
              </a:solidFill>
              <a:latin typeface="Trebuchet MS"/>
            </a:endParaRPr>
          </a:p>
        </p:txBody>
      </p:sp>
      <p:pic>
        <p:nvPicPr>
          <p:cNvPr id="11" name="Image 10">
            <a:extLst>
              <a:ext uri="{FF2B5EF4-FFF2-40B4-BE49-F238E27FC236}">
                <a16:creationId xmlns:a16="http://schemas.microsoft.com/office/drawing/2014/main" id="{D1CEF488-77E1-D7D1-F3F1-9DF8C5C9C1BA}"/>
              </a:ext>
            </a:extLst>
          </p:cNvPr>
          <p:cNvPicPr>
            <a:picLocks noChangeAspect="1"/>
          </p:cNvPicPr>
          <p:nvPr/>
        </p:nvPicPr>
        <p:blipFill>
          <a:blip r:embed="rId2"/>
          <a:stretch>
            <a:fillRect/>
          </a:stretch>
        </p:blipFill>
        <p:spPr>
          <a:xfrm>
            <a:off x="273382" y="2656210"/>
            <a:ext cx="7116168" cy="6925642"/>
          </a:xfrm>
          <a:prstGeom prst="rect">
            <a:avLst/>
          </a:prstGeom>
        </p:spPr>
      </p:pic>
      <p:cxnSp>
        <p:nvCxnSpPr>
          <p:cNvPr id="12" name="Connecteur droit avec flèche 11">
            <a:extLst>
              <a:ext uri="{FF2B5EF4-FFF2-40B4-BE49-F238E27FC236}">
                <a16:creationId xmlns:a16="http://schemas.microsoft.com/office/drawing/2014/main" id="{FFEFA514-1E86-5AF9-8F86-BBD95980C456}"/>
              </a:ext>
            </a:extLst>
          </p:cNvPr>
          <p:cNvCxnSpPr>
            <a:cxnSpLocks/>
          </p:cNvCxnSpPr>
          <p:nvPr/>
        </p:nvCxnSpPr>
        <p:spPr>
          <a:xfrm flipH="1">
            <a:off x="3527376" y="6151612"/>
            <a:ext cx="772230" cy="14401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5" name="Connecteur droit avec flèche 14">
            <a:extLst>
              <a:ext uri="{FF2B5EF4-FFF2-40B4-BE49-F238E27FC236}">
                <a16:creationId xmlns:a16="http://schemas.microsoft.com/office/drawing/2014/main" id="{77719682-AA9C-FA5F-CEB3-2EF14188EB7F}"/>
              </a:ext>
            </a:extLst>
          </p:cNvPr>
          <p:cNvCxnSpPr>
            <a:cxnSpLocks/>
          </p:cNvCxnSpPr>
          <p:nvPr/>
        </p:nvCxnSpPr>
        <p:spPr>
          <a:xfrm flipV="1">
            <a:off x="910864" y="6583660"/>
            <a:ext cx="69016" cy="4320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7" name="Rectangle : coins arrondis 16">
            <a:extLst>
              <a:ext uri="{FF2B5EF4-FFF2-40B4-BE49-F238E27FC236}">
                <a16:creationId xmlns:a16="http://schemas.microsoft.com/office/drawing/2014/main" id="{1B8F23F9-B9D1-1970-26D8-7AFE0372D30D}"/>
              </a:ext>
            </a:extLst>
          </p:cNvPr>
          <p:cNvSpPr/>
          <p:nvPr/>
        </p:nvSpPr>
        <p:spPr>
          <a:xfrm>
            <a:off x="1617362" y="6511652"/>
            <a:ext cx="1045918" cy="216024"/>
          </a:xfrm>
          <a:prstGeom prst="roundRect">
            <a:avLst/>
          </a:prstGeom>
          <a:noFill/>
          <a:ln w="12700">
            <a:solidFill>
              <a:srgbClr val="C00000"/>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18" name="Rectangle : coins arrondis 17">
            <a:extLst>
              <a:ext uri="{FF2B5EF4-FFF2-40B4-BE49-F238E27FC236}">
                <a16:creationId xmlns:a16="http://schemas.microsoft.com/office/drawing/2014/main" id="{ACA72B7D-0AA0-4BA7-F091-7B76D20606A7}"/>
              </a:ext>
            </a:extLst>
          </p:cNvPr>
          <p:cNvSpPr/>
          <p:nvPr/>
        </p:nvSpPr>
        <p:spPr>
          <a:xfrm>
            <a:off x="2015208" y="6641740"/>
            <a:ext cx="2526264" cy="216024"/>
          </a:xfrm>
          <a:prstGeom prst="roundRect">
            <a:avLst/>
          </a:prstGeom>
          <a:noFill/>
          <a:ln w="19050">
            <a:solidFill>
              <a:srgbClr val="00B050"/>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19" name="Rectangle : coins arrondis 18">
            <a:extLst>
              <a:ext uri="{FF2B5EF4-FFF2-40B4-BE49-F238E27FC236}">
                <a16:creationId xmlns:a16="http://schemas.microsoft.com/office/drawing/2014/main" id="{77583C25-8E78-C514-B218-AD2B6D088738}"/>
              </a:ext>
            </a:extLst>
          </p:cNvPr>
          <p:cNvSpPr/>
          <p:nvPr/>
        </p:nvSpPr>
        <p:spPr>
          <a:xfrm>
            <a:off x="2413054" y="6799684"/>
            <a:ext cx="2526264" cy="216024"/>
          </a:xfrm>
          <a:prstGeom prst="roundRect">
            <a:avLst/>
          </a:prstGeom>
          <a:noFill/>
          <a:ln w="19050">
            <a:solidFill>
              <a:schemeClr val="accent5">
                <a:lumMod val="75000"/>
              </a:schemeClr>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20" name="Rectangle : coins arrondis 19">
            <a:extLst>
              <a:ext uri="{FF2B5EF4-FFF2-40B4-BE49-F238E27FC236}">
                <a16:creationId xmlns:a16="http://schemas.microsoft.com/office/drawing/2014/main" id="{002C6523-2D2D-576E-E91F-D7DE432BAF77}"/>
              </a:ext>
            </a:extLst>
          </p:cNvPr>
          <p:cNvSpPr/>
          <p:nvPr/>
        </p:nvSpPr>
        <p:spPr>
          <a:xfrm>
            <a:off x="4535488" y="2839244"/>
            <a:ext cx="2592288" cy="57606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Etudiant.java</a:t>
            </a:r>
          </a:p>
        </p:txBody>
      </p:sp>
      <p:pic>
        <p:nvPicPr>
          <p:cNvPr id="27" name="Image 26">
            <a:extLst>
              <a:ext uri="{FF2B5EF4-FFF2-40B4-BE49-F238E27FC236}">
                <a16:creationId xmlns:a16="http://schemas.microsoft.com/office/drawing/2014/main" id="{EF55B2A7-13C5-87B9-EADD-93AD7A468A71}"/>
              </a:ext>
            </a:extLst>
          </p:cNvPr>
          <p:cNvPicPr>
            <a:picLocks noChangeAspect="1"/>
          </p:cNvPicPr>
          <p:nvPr/>
        </p:nvPicPr>
        <p:blipFill rotWithShape="1">
          <a:blip r:embed="rId3">
            <a:extLst>
              <a:ext uri="{28A0092B-C50C-407E-A947-70E740481C1C}">
                <a14:useLocalDpi xmlns:a14="http://schemas.microsoft.com/office/drawing/2010/main" val="0"/>
              </a:ext>
            </a:extLst>
          </a:blip>
          <a:srcRect t="16224"/>
          <a:stretch/>
        </p:blipFill>
        <p:spPr>
          <a:xfrm>
            <a:off x="9444507" y="2758952"/>
            <a:ext cx="8261302" cy="6705028"/>
          </a:xfrm>
          <a:prstGeom prst="rect">
            <a:avLst/>
          </a:prstGeom>
        </p:spPr>
      </p:pic>
      <p:sp>
        <p:nvSpPr>
          <p:cNvPr id="30" name="Rectangle : coins arrondis 29">
            <a:extLst>
              <a:ext uri="{FF2B5EF4-FFF2-40B4-BE49-F238E27FC236}">
                <a16:creationId xmlns:a16="http://schemas.microsoft.com/office/drawing/2014/main" id="{9F9599BA-3C8B-3A9B-C845-EB7A0804A4C1}"/>
              </a:ext>
            </a:extLst>
          </p:cNvPr>
          <p:cNvSpPr/>
          <p:nvPr/>
        </p:nvSpPr>
        <p:spPr>
          <a:xfrm>
            <a:off x="14931504" y="2781707"/>
            <a:ext cx="2592288" cy="57606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Cours.java</a:t>
            </a:r>
          </a:p>
        </p:txBody>
      </p:sp>
      <p:cxnSp>
        <p:nvCxnSpPr>
          <p:cNvPr id="35" name="Connecteur droit avec flèche 34">
            <a:extLst>
              <a:ext uri="{FF2B5EF4-FFF2-40B4-BE49-F238E27FC236}">
                <a16:creationId xmlns:a16="http://schemas.microsoft.com/office/drawing/2014/main" id="{85A7E6FA-28E4-B097-669D-E97098617222}"/>
              </a:ext>
            </a:extLst>
          </p:cNvPr>
          <p:cNvCxnSpPr>
            <a:cxnSpLocks/>
          </p:cNvCxnSpPr>
          <p:nvPr/>
        </p:nvCxnSpPr>
        <p:spPr>
          <a:xfrm>
            <a:off x="10008096" y="4351412"/>
            <a:ext cx="772230" cy="7200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9" name="Connecteur droit avec flèche 38">
            <a:extLst>
              <a:ext uri="{FF2B5EF4-FFF2-40B4-BE49-F238E27FC236}">
                <a16:creationId xmlns:a16="http://schemas.microsoft.com/office/drawing/2014/main" id="{812F66E8-88BB-C712-9773-53BD7B5945D1}"/>
              </a:ext>
            </a:extLst>
          </p:cNvPr>
          <p:cNvCxnSpPr>
            <a:cxnSpLocks/>
          </p:cNvCxnSpPr>
          <p:nvPr/>
        </p:nvCxnSpPr>
        <p:spPr>
          <a:xfrm flipH="1" flipV="1">
            <a:off x="12168336" y="4747493"/>
            <a:ext cx="432048" cy="50711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2" name="Rectangle : coins arrondis 41">
            <a:extLst>
              <a:ext uri="{FF2B5EF4-FFF2-40B4-BE49-F238E27FC236}">
                <a16:creationId xmlns:a16="http://schemas.microsoft.com/office/drawing/2014/main" id="{FCEF500B-B945-E7EE-F5EF-3C8C914363CB}"/>
              </a:ext>
            </a:extLst>
          </p:cNvPr>
          <p:cNvSpPr/>
          <p:nvPr/>
        </p:nvSpPr>
        <p:spPr>
          <a:xfrm>
            <a:off x="12096328" y="4338082"/>
            <a:ext cx="2526264" cy="216024"/>
          </a:xfrm>
          <a:prstGeom prst="roundRect">
            <a:avLst/>
          </a:prstGeom>
          <a:noFill/>
          <a:ln w="38100">
            <a:solidFill>
              <a:srgbClr val="C00000"/>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Tree>
    <p:extLst>
      <p:ext uri="{BB962C8B-B14F-4D97-AF65-F5344CB8AC3E}">
        <p14:creationId xmlns:p14="http://schemas.microsoft.com/office/powerpoint/2010/main" val="37240931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barn(inVertical)">
                                      <p:cBhvr>
                                        <p:cTn id="49" dur="500"/>
                                        <p:tgtEl>
                                          <p:spTgt spid="39"/>
                                        </p:tgtEl>
                                      </p:cBhvr>
                                    </p:animEffect>
                                  </p:childTnLst>
                                </p:cTn>
                              </p:par>
                              <p:par>
                                <p:cTn id="50" presetID="16" presetClass="entr" presetSubtype="21"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barn(inVertical)">
                                      <p:cBhvr>
                                        <p:cTn id="5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30" grpId="0" animBg="1"/>
      <p:bldP spid="4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F6FF9D25-294C-A02D-5ECD-C40DF35ACC31}"/>
              </a:ext>
            </a:extLst>
          </p:cNvPr>
          <p:cNvPicPr>
            <a:picLocks noChangeAspect="1"/>
          </p:cNvPicPr>
          <p:nvPr/>
        </p:nvPicPr>
        <p:blipFill>
          <a:blip r:embed="rId2"/>
          <a:stretch>
            <a:fillRect/>
          </a:stretch>
        </p:blipFill>
        <p:spPr>
          <a:xfrm>
            <a:off x="2155527" y="3046847"/>
            <a:ext cx="6066084" cy="5585284"/>
          </a:xfrm>
          <a:prstGeom prst="rect">
            <a:avLst/>
          </a:prstGeom>
        </p:spPr>
      </p:pic>
      <p:pic>
        <p:nvPicPr>
          <p:cNvPr id="11" name="Image 10">
            <a:extLst>
              <a:ext uri="{FF2B5EF4-FFF2-40B4-BE49-F238E27FC236}">
                <a16:creationId xmlns:a16="http://schemas.microsoft.com/office/drawing/2014/main" id="{D4B8D6B3-CF55-DDD1-3F55-3A074E02F471}"/>
              </a:ext>
            </a:extLst>
          </p:cNvPr>
          <p:cNvPicPr>
            <a:picLocks noChangeAspect="1"/>
          </p:cNvPicPr>
          <p:nvPr/>
        </p:nvPicPr>
        <p:blipFill>
          <a:blip r:embed="rId3"/>
          <a:stretch>
            <a:fillRect/>
          </a:stretch>
        </p:blipFill>
        <p:spPr>
          <a:xfrm>
            <a:off x="10056874" y="2760818"/>
            <a:ext cx="6075599" cy="6448590"/>
          </a:xfrm>
          <a:prstGeom prst="rect">
            <a:avLst/>
          </a:prstGeom>
        </p:spPr>
      </p:pic>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150516" y="527941"/>
            <a:ext cx="7424642" cy="523220"/>
          </a:xfrm>
          <a:prstGeom prst="rect">
            <a:avLst/>
          </a:prstGeom>
          <a:noFill/>
        </p:spPr>
        <p:txBody>
          <a:bodyPr wrap="square">
            <a:spAutoFit/>
          </a:bodyPr>
          <a:lstStyle/>
          <a:p>
            <a:r>
              <a:rPr lang="fr-FR" sz="2800" b="1" dirty="0">
                <a:solidFill>
                  <a:schemeClr val="bg1"/>
                </a:solidFill>
                <a:latin typeface="Manrope"/>
                <a:sym typeface="Manrope"/>
              </a:rPr>
              <a:t>Mapping des relations</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47056" y="1327076"/>
            <a:ext cx="17449800" cy="504625"/>
          </a:xfrm>
          <a:prstGeom prst="rect">
            <a:avLst/>
          </a:prstGeom>
        </p:spPr>
        <p:txBody>
          <a:bodyPr vert="horz" wrap="square" lIns="0" tIns="12065" rIns="0" bIns="0" rtlCol="0">
            <a:spAutoFit/>
          </a:bodyPr>
          <a:lstStyle/>
          <a:p>
            <a:pPr marL="12700">
              <a:lnSpc>
                <a:spcPct val="100000"/>
              </a:lnSpc>
              <a:spcBef>
                <a:spcPts val="95"/>
              </a:spcBef>
            </a:pPr>
            <a:r>
              <a:rPr lang="fr-FR" sz="2800" spc="-60" dirty="0"/>
              <a:t>V.4- </a:t>
            </a:r>
            <a:r>
              <a:rPr lang="fr-FR" sz="28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Mapping  entre  les classes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Etudiant</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 et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Cours  </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fr-FR" sz="3200" dirty="0" err="1">
                <a:solidFill>
                  <a:srgbClr val="C00000"/>
                </a:solidFill>
                <a:latin typeface="Tahoma" panose="020B0604030504040204" pitchFamily="34" charset="0"/>
                <a:ea typeface="Tahoma" panose="020B0604030504040204" pitchFamily="34" charset="0"/>
                <a:cs typeface="Tahoma" panose="020B0604030504040204" pitchFamily="34" charset="0"/>
              </a:rPr>
              <a:t>Many</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-To-</a:t>
            </a:r>
            <a:r>
              <a:rPr lang="fr-FR" sz="3200" b="1" dirty="0" err="1">
                <a:solidFill>
                  <a:srgbClr val="C00000"/>
                </a:solidFill>
                <a:latin typeface="Tahoma" panose="020B0604030504040204" pitchFamily="34" charset="0"/>
                <a:ea typeface="Tahoma" panose="020B0604030504040204" pitchFamily="34" charset="0"/>
                <a:cs typeface="Tahoma" panose="020B0604030504040204" pitchFamily="34" charset="0"/>
              </a:rPr>
              <a:t>Many</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a:t>
            </a:r>
            <a:endParaRPr sz="2800" spc="-6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1" name="object 9">
            <a:extLst>
              <a:ext uri="{FF2B5EF4-FFF2-40B4-BE49-F238E27FC236}">
                <a16:creationId xmlns:a16="http://schemas.microsoft.com/office/drawing/2014/main" id="{08506387-31A0-2100-296A-0256C1CA7A18}"/>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23" name="object 10">
            <a:extLst>
              <a:ext uri="{FF2B5EF4-FFF2-40B4-BE49-F238E27FC236}">
                <a16:creationId xmlns:a16="http://schemas.microsoft.com/office/drawing/2014/main" id="{6E8C1263-AEEB-2744-0785-844875999B23}"/>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24" name="object 11">
            <a:extLst>
              <a:ext uri="{FF2B5EF4-FFF2-40B4-BE49-F238E27FC236}">
                <a16:creationId xmlns:a16="http://schemas.microsoft.com/office/drawing/2014/main" id="{6D07C25F-D8AB-D67D-3CAE-775FDA1779F6}"/>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25" name="object 12">
            <a:extLst>
              <a:ext uri="{FF2B5EF4-FFF2-40B4-BE49-F238E27FC236}">
                <a16:creationId xmlns:a16="http://schemas.microsoft.com/office/drawing/2014/main" id="{0DC27207-22A5-BBEE-6DAF-361E2AEC2E8B}"/>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26" name="object 13">
            <a:extLst>
              <a:ext uri="{FF2B5EF4-FFF2-40B4-BE49-F238E27FC236}">
                <a16:creationId xmlns:a16="http://schemas.microsoft.com/office/drawing/2014/main" id="{E172848A-7FEC-DC11-DF65-F8411B71FE27}"/>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5" name="object 14">
            <a:extLst>
              <a:ext uri="{FF2B5EF4-FFF2-40B4-BE49-F238E27FC236}">
                <a16:creationId xmlns:a16="http://schemas.microsoft.com/office/drawing/2014/main" id="{86B66274-E9CE-5EE5-FFBA-4AD206C6351D}"/>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dirty="0" err="1">
                <a:solidFill>
                  <a:srgbClr val="FFFFFF"/>
                </a:solidFill>
                <a:latin typeface="Trebuchet MS"/>
                <a:cs typeface="Trebuchet MS"/>
              </a:rPr>
              <a:t>orientée</a:t>
            </a:r>
            <a:r>
              <a:rPr sz="2000" b="1" spc="195" dirty="0">
                <a:solidFill>
                  <a:srgbClr val="FFFFFF"/>
                </a:solidFill>
                <a:latin typeface="Trebuchet MS"/>
                <a:cs typeface="Trebuchet MS"/>
              </a:rPr>
              <a:t> </a:t>
            </a:r>
            <a:r>
              <a:rPr lang="en-US" sz="2000" b="1" spc="45" dirty="0" err="1">
                <a:solidFill>
                  <a:srgbClr val="FFFFFF"/>
                </a:solidFill>
                <a:latin typeface="Trebuchet MS"/>
                <a:cs typeface="Trebuchet MS"/>
              </a:rPr>
              <a:t>objet</a:t>
            </a:r>
            <a:r>
              <a:rPr sz="2000" b="1" spc="195" dirty="0">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8" name="ZoneTexte 7">
            <a:extLst>
              <a:ext uri="{FF2B5EF4-FFF2-40B4-BE49-F238E27FC236}">
                <a16:creationId xmlns:a16="http://schemas.microsoft.com/office/drawing/2014/main" id="{A29A2EB6-83E1-31B7-2ECB-FE8C1BDB9157}"/>
              </a:ext>
            </a:extLst>
          </p:cNvPr>
          <p:cNvSpPr txBox="1"/>
          <p:nvPr/>
        </p:nvSpPr>
        <p:spPr>
          <a:xfrm>
            <a:off x="509024" y="2012603"/>
            <a:ext cx="1002128" cy="538609"/>
          </a:xfrm>
          <a:prstGeom prst="rect">
            <a:avLst/>
          </a:prstGeom>
          <a:noFill/>
        </p:spPr>
        <p:txBody>
          <a:bodyPr wrap="square">
            <a:spAutoFit/>
          </a:bodyPr>
          <a:lstStyle/>
          <a:p>
            <a:pPr algn="ctr"/>
            <a:r>
              <a:rPr lang="en-US" sz="2900" b="1" spc="-15" dirty="0">
                <a:solidFill>
                  <a:srgbClr val="FFFFFF"/>
                </a:solidFill>
                <a:latin typeface="Trebuchet MS"/>
              </a:rPr>
              <a:t>45</a:t>
            </a:r>
            <a:endParaRPr lang="fr-FR" sz="2900" b="1" spc="-15" dirty="0">
              <a:solidFill>
                <a:srgbClr val="FFFFFF"/>
              </a:solidFill>
              <a:latin typeface="Trebuchet MS"/>
            </a:endParaRPr>
          </a:p>
        </p:txBody>
      </p:sp>
      <p:sp>
        <p:nvSpPr>
          <p:cNvPr id="30" name="Rectangle : coins arrondis 29">
            <a:extLst>
              <a:ext uri="{FF2B5EF4-FFF2-40B4-BE49-F238E27FC236}">
                <a16:creationId xmlns:a16="http://schemas.microsoft.com/office/drawing/2014/main" id="{9F9599BA-3C8B-3A9B-C845-EB7A0804A4C1}"/>
              </a:ext>
            </a:extLst>
          </p:cNvPr>
          <p:cNvSpPr/>
          <p:nvPr/>
        </p:nvSpPr>
        <p:spPr>
          <a:xfrm>
            <a:off x="5471592" y="2925172"/>
            <a:ext cx="2592288" cy="57606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Cours.java</a:t>
            </a:r>
          </a:p>
        </p:txBody>
      </p:sp>
      <p:cxnSp>
        <p:nvCxnSpPr>
          <p:cNvPr id="35" name="Connecteur droit avec flèche 34">
            <a:extLst>
              <a:ext uri="{FF2B5EF4-FFF2-40B4-BE49-F238E27FC236}">
                <a16:creationId xmlns:a16="http://schemas.microsoft.com/office/drawing/2014/main" id="{85A7E6FA-28E4-B097-669D-E97098617222}"/>
              </a:ext>
            </a:extLst>
          </p:cNvPr>
          <p:cNvCxnSpPr>
            <a:cxnSpLocks/>
          </p:cNvCxnSpPr>
          <p:nvPr/>
        </p:nvCxnSpPr>
        <p:spPr>
          <a:xfrm>
            <a:off x="1769412" y="4351412"/>
            <a:ext cx="772230" cy="7200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Rectangle : coins arrondis 6">
            <a:extLst>
              <a:ext uri="{FF2B5EF4-FFF2-40B4-BE49-F238E27FC236}">
                <a16:creationId xmlns:a16="http://schemas.microsoft.com/office/drawing/2014/main" id="{2534F22E-B18B-C599-AAE8-933765EA2E4B}"/>
              </a:ext>
            </a:extLst>
          </p:cNvPr>
          <p:cNvSpPr/>
          <p:nvPr/>
        </p:nvSpPr>
        <p:spPr>
          <a:xfrm>
            <a:off x="2359150" y="7999772"/>
            <a:ext cx="4267115" cy="507116"/>
          </a:xfrm>
          <a:prstGeom prst="roundRect">
            <a:avLst/>
          </a:prstGeom>
          <a:noFill/>
          <a:ln w="38100">
            <a:solidFill>
              <a:srgbClr val="00B050"/>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5E459B84-E5F7-54A1-60F6-A67AA2432C14}"/>
              </a:ext>
            </a:extLst>
          </p:cNvPr>
          <p:cNvSpPr/>
          <p:nvPr/>
        </p:nvSpPr>
        <p:spPr>
          <a:xfrm>
            <a:off x="14656035" y="2692102"/>
            <a:ext cx="2592288" cy="57606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EtudiantCours.java</a:t>
            </a:r>
          </a:p>
        </p:txBody>
      </p:sp>
      <p:cxnSp>
        <p:nvCxnSpPr>
          <p:cNvPr id="14" name="Connecteur droit avec flèche 13">
            <a:extLst>
              <a:ext uri="{FF2B5EF4-FFF2-40B4-BE49-F238E27FC236}">
                <a16:creationId xmlns:a16="http://schemas.microsoft.com/office/drawing/2014/main" id="{AB9AF8B1-0ED3-D748-1EB0-4F27840D26CB}"/>
              </a:ext>
            </a:extLst>
          </p:cNvPr>
          <p:cNvCxnSpPr>
            <a:cxnSpLocks/>
          </p:cNvCxnSpPr>
          <p:nvPr/>
        </p:nvCxnSpPr>
        <p:spPr>
          <a:xfrm flipV="1">
            <a:off x="9988563" y="4999905"/>
            <a:ext cx="577251" cy="18099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2" name="Connecteur droit avec flèche 21">
            <a:extLst>
              <a:ext uri="{FF2B5EF4-FFF2-40B4-BE49-F238E27FC236}">
                <a16:creationId xmlns:a16="http://schemas.microsoft.com/office/drawing/2014/main" id="{0A295226-946D-C0C5-131B-0E220E5DB01A}"/>
              </a:ext>
            </a:extLst>
          </p:cNvPr>
          <p:cNvCxnSpPr>
            <a:cxnSpLocks/>
          </p:cNvCxnSpPr>
          <p:nvPr/>
        </p:nvCxnSpPr>
        <p:spPr>
          <a:xfrm>
            <a:off x="9535373" y="5949109"/>
            <a:ext cx="772230" cy="7200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6" name="Connecteur droit avec flèche 35">
            <a:extLst>
              <a:ext uri="{FF2B5EF4-FFF2-40B4-BE49-F238E27FC236}">
                <a16:creationId xmlns:a16="http://schemas.microsoft.com/office/drawing/2014/main" id="{7E70B880-DE57-39E6-69E5-968CD80C4550}"/>
              </a:ext>
            </a:extLst>
          </p:cNvPr>
          <p:cNvCxnSpPr>
            <a:cxnSpLocks/>
          </p:cNvCxnSpPr>
          <p:nvPr/>
        </p:nvCxnSpPr>
        <p:spPr>
          <a:xfrm flipH="1" flipV="1">
            <a:off x="14335929" y="4800563"/>
            <a:ext cx="640212" cy="25063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Connecteur droit avec flèche 16">
            <a:extLst>
              <a:ext uri="{FF2B5EF4-FFF2-40B4-BE49-F238E27FC236}">
                <a16:creationId xmlns:a16="http://schemas.microsoft.com/office/drawing/2014/main" id="{49D3FC92-2162-C99D-F6DB-FC30D26840E4}"/>
              </a:ext>
            </a:extLst>
          </p:cNvPr>
          <p:cNvCxnSpPr>
            <a:cxnSpLocks/>
          </p:cNvCxnSpPr>
          <p:nvPr/>
        </p:nvCxnSpPr>
        <p:spPr>
          <a:xfrm>
            <a:off x="9793584" y="6439644"/>
            <a:ext cx="772230" cy="7200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06067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6" presetClass="entr" presetSubtype="21"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barn(inVertical)">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inVertical)">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arn(inVertical)">
                                      <p:cBhvr>
                                        <p:cTn id="29" dur="500"/>
                                        <p:tgtEl>
                                          <p:spTgt spid="14"/>
                                        </p:tgtEl>
                                      </p:cBhvr>
                                    </p:animEffect>
                                  </p:childTnLst>
                                </p:cTn>
                              </p:par>
                              <p:par>
                                <p:cTn id="30" presetID="16" presetClass="entr" presetSubtype="21"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arn(inVertical)">
                                      <p:cBhvr>
                                        <p:cTn id="32" dur="500"/>
                                        <p:tgtEl>
                                          <p:spTgt spid="22"/>
                                        </p:tgtEl>
                                      </p:cBhvr>
                                    </p:animEffect>
                                  </p:childTnLst>
                                </p:cTn>
                              </p:par>
                              <p:par>
                                <p:cTn id="33" presetID="16" presetClass="entr" presetSubtype="21"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arn(inVertical)">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7" grpId="0" animBg="1"/>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6150516" y="527941"/>
            <a:ext cx="7424642" cy="523220"/>
          </a:xfrm>
          <a:prstGeom prst="rect">
            <a:avLst/>
          </a:prstGeom>
          <a:noFill/>
        </p:spPr>
        <p:txBody>
          <a:bodyPr wrap="square">
            <a:spAutoFit/>
          </a:bodyPr>
          <a:lstStyle/>
          <a:p>
            <a:r>
              <a:rPr lang="fr-FR" sz="2800" b="1" dirty="0">
                <a:solidFill>
                  <a:schemeClr val="bg1"/>
                </a:solidFill>
                <a:latin typeface="Manrope"/>
                <a:sym typeface="Manrope"/>
              </a:rPr>
              <a:t>Mapping des relations</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47056" y="1327076"/>
            <a:ext cx="17449800" cy="504625"/>
          </a:xfrm>
          <a:prstGeom prst="rect">
            <a:avLst/>
          </a:prstGeom>
        </p:spPr>
        <p:txBody>
          <a:bodyPr vert="horz" wrap="square" lIns="0" tIns="12065" rIns="0" bIns="0" rtlCol="0">
            <a:spAutoFit/>
          </a:bodyPr>
          <a:lstStyle/>
          <a:p>
            <a:pPr marL="12700">
              <a:lnSpc>
                <a:spcPct val="100000"/>
              </a:lnSpc>
              <a:spcBef>
                <a:spcPts val="95"/>
              </a:spcBef>
            </a:pPr>
            <a:r>
              <a:rPr lang="fr-FR" sz="2800" spc="-60" dirty="0"/>
              <a:t>V.4- </a:t>
            </a:r>
            <a:r>
              <a:rPr lang="fr-FR" sz="2800"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Mapping  entre  les classes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Etudiant</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 et </a:t>
            </a:r>
            <a:r>
              <a:rPr lang="fr-FR" sz="3200" dirty="0">
                <a:solidFill>
                  <a:srgbClr val="C00000"/>
                </a:solidFill>
                <a:latin typeface="Tahoma" panose="020B0604030504040204" pitchFamily="34" charset="0"/>
                <a:ea typeface="Tahoma" panose="020B0604030504040204" pitchFamily="34" charset="0"/>
                <a:cs typeface="Tahoma" panose="020B0604030504040204" pitchFamily="34" charset="0"/>
              </a:rPr>
              <a:t>Cours  </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fr-FR" sz="3200" dirty="0" err="1">
                <a:solidFill>
                  <a:srgbClr val="C00000"/>
                </a:solidFill>
                <a:latin typeface="Tahoma" panose="020B0604030504040204" pitchFamily="34" charset="0"/>
                <a:ea typeface="Tahoma" panose="020B0604030504040204" pitchFamily="34" charset="0"/>
                <a:cs typeface="Tahoma" panose="020B0604030504040204" pitchFamily="34" charset="0"/>
              </a:rPr>
              <a:t>Many</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-To-</a:t>
            </a:r>
            <a:r>
              <a:rPr lang="fr-FR" sz="3200" b="1" dirty="0" err="1">
                <a:solidFill>
                  <a:srgbClr val="C00000"/>
                </a:solidFill>
                <a:latin typeface="Tahoma" panose="020B0604030504040204" pitchFamily="34" charset="0"/>
                <a:ea typeface="Tahoma" panose="020B0604030504040204" pitchFamily="34" charset="0"/>
                <a:cs typeface="Tahoma" panose="020B0604030504040204" pitchFamily="34" charset="0"/>
              </a:rPr>
              <a:t>Many</a:t>
            </a:r>
            <a:r>
              <a:rPr lang="fr-FR" sz="3200" b="1" dirty="0">
                <a:solidFill>
                  <a:srgbClr val="C00000"/>
                </a:solidFill>
                <a:latin typeface="Tahoma" panose="020B0604030504040204" pitchFamily="34" charset="0"/>
                <a:ea typeface="Tahoma" panose="020B0604030504040204" pitchFamily="34" charset="0"/>
                <a:cs typeface="Tahoma" panose="020B0604030504040204" pitchFamily="34" charset="0"/>
              </a:rPr>
              <a:t>)</a:t>
            </a:r>
            <a:endParaRPr sz="2800" spc="-6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1" name="object 9">
            <a:extLst>
              <a:ext uri="{FF2B5EF4-FFF2-40B4-BE49-F238E27FC236}">
                <a16:creationId xmlns:a16="http://schemas.microsoft.com/office/drawing/2014/main" id="{08506387-31A0-2100-296A-0256C1CA7A18}"/>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23" name="object 10">
            <a:extLst>
              <a:ext uri="{FF2B5EF4-FFF2-40B4-BE49-F238E27FC236}">
                <a16:creationId xmlns:a16="http://schemas.microsoft.com/office/drawing/2014/main" id="{6E8C1263-AEEB-2744-0785-844875999B23}"/>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24" name="object 11">
            <a:extLst>
              <a:ext uri="{FF2B5EF4-FFF2-40B4-BE49-F238E27FC236}">
                <a16:creationId xmlns:a16="http://schemas.microsoft.com/office/drawing/2014/main" id="{6D07C25F-D8AB-D67D-3CAE-775FDA1779F6}"/>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25" name="object 12">
            <a:extLst>
              <a:ext uri="{FF2B5EF4-FFF2-40B4-BE49-F238E27FC236}">
                <a16:creationId xmlns:a16="http://schemas.microsoft.com/office/drawing/2014/main" id="{0DC27207-22A5-BBEE-6DAF-361E2AEC2E8B}"/>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26" name="object 13">
            <a:extLst>
              <a:ext uri="{FF2B5EF4-FFF2-40B4-BE49-F238E27FC236}">
                <a16:creationId xmlns:a16="http://schemas.microsoft.com/office/drawing/2014/main" id="{E172848A-7FEC-DC11-DF65-F8411B71FE27}"/>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5" name="object 14">
            <a:extLst>
              <a:ext uri="{FF2B5EF4-FFF2-40B4-BE49-F238E27FC236}">
                <a16:creationId xmlns:a16="http://schemas.microsoft.com/office/drawing/2014/main" id="{86B66274-E9CE-5EE5-FFBA-4AD206C6351D}"/>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dirty="0" err="1">
                <a:solidFill>
                  <a:srgbClr val="FFFFFF"/>
                </a:solidFill>
                <a:latin typeface="Trebuchet MS"/>
                <a:cs typeface="Trebuchet MS"/>
              </a:rPr>
              <a:t>orientée</a:t>
            </a:r>
            <a:r>
              <a:rPr sz="2000" b="1" spc="195" dirty="0">
                <a:solidFill>
                  <a:srgbClr val="FFFFFF"/>
                </a:solidFill>
                <a:latin typeface="Trebuchet MS"/>
                <a:cs typeface="Trebuchet MS"/>
              </a:rPr>
              <a:t> </a:t>
            </a:r>
            <a:r>
              <a:rPr lang="en-US" sz="2000" b="1" spc="45" dirty="0" err="1">
                <a:solidFill>
                  <a:srgbClr val="FFFFFF"/>
                </a:solidFill>
                <a:latin typeface="Trebuchet MS"/>
                <a:cs typeface="Trebuchet MS"/>
              </a:rPr>
              <a:t>objet</a:t>
            </a:r>
            <a:r>
              <a:rPr sz="2000" b="1" spc="195" dirty="0">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8" name="ZoneTexte 7">
            <a:extLst>
              <a:ext uri="{FF2B5EF4-FFF2-40B4-BE49-F238E27FC236}">
                <a16:creationId xmlns:a16="http://schemas.microsoft.com/office/drawing/2014/main" id="{A29A2EB6-83E1-31B7-2ECB-FE8C1BDB9157}"/>
              </a:ext>
            </a:extLst>
          </p:cNvPr>
          <p:cNvSpPr txBox="1"/>
          <p:nvPr/>
        </p:nvSpPr>
        <p:spPr>
          <a:xfrm>
            <a:off x="509024" y="2012603"/>
            <a:ext cx="1002128" cy="538609"/>
          </a:xfrm>
          <a:prstGeom prst="rect">
            <a:avLst/>
          </a:prstGeom>
          <a:noFill/>
        </p:spPr>
        <p:txBody>
          <a:bodyPr wrap="square">
            <a:spAutoFit/>
          </a:bodyPr>
          <a:lstStyle/>
          <a:p>
            <a:pPr algn="ctr"/>
            <a:r>
              <a:rPr lang="en-US" sz="2900" b="1" spc="-15" dirty="0">
                <a:solidFill>
                  <a:srgbClr val="FFFFFF"/>
                </a:solidFill>
                <a:latin typeface="Trebuchet MS"/>
              </a:rPr>
              <a:t>46</a:t>
            </a:r>
            <a:endParaRPr lang="fr-FR" sz="2900" b="1" spc="-15" dirty="0">
              <a:solidFill>
                <a:srgbClr val="FFFFFF"/>
              </a:solidFill>
              <a:latin typeface="Trebuchet MS"/>
            </a:endParaRPr>
          </a:p>
        </p:txBody>
      </p:sp>
      <p:pic>
        <p:nvPicPr>
          <p:cNvPr id="9" name="Image 8">
            <a:extLst>
              <a:ext uri="{FF2B5EF4-FFF2-40B4-BE49-F238E27FC236}">
                <a16:creationId xmlns:a16="http://schemas.microsoft.com/office/drawing/2014/main" id="{E9978851-C56F-C015-B5E6-F4A182A27108}"/>
              </a:ext>
            </a:extLst>
          </p:cNvPr>
          <p:cNvPicPr>
            <a:picLocks noChangeAspect="1"/>
          </p:cNvPicPr>
          <p:nvPr/>
        </p:nvPicPr>
        <p:blipFill>
          <a:blip r:embed="rId2"/>
          <a:stretch>
            <a:fillRect/>
          </a:stretch>
        </p:blipFill>
        <p:spPr>
          <a:xfrm>
            <a:off x="1749604" y="2551652"/>
            <a:ext cx="7002215" cy="5476902"/>
          </a:xfrm>
          <a:prstGeom prst="rect">
            <a:avLst/>
          </a:prstGeom>
        </p:spPr>
      </p:pic>
      <p:pic>
        <p:nvPicPr>
          <p:cNvPr id="13" name="Image 12">
            <a:extLst>
              <a:ext uri="{FF2B5EF4-FFF2-40B4-BE49-F238E27FC236}">
                <a16:creationId xmlns:a16="http://schemas.microsoft.com/office/drawing/2014/main" id="{F416B50D-0B0E-969D-FA01-FDE8A1895728}"/>
              </a:ext>
            </a:extLst>
          </p:cNvPr>
          <p:cNvPicPr>
            <a:picLocks noChangeAspect="1"/>
          </p:cNvPicPr>
          <p:nvPr/>
        </p:nvPicPr>
        <p:blipFill>
          <a:blip r:embed="rId3"/>
          <a:stretch>
            <a:fillRect/>
          </a:stretch>
        </p:blipFill>
        <p:spPr>
          <a:xfrm>
            <a:off x="8587713" y="2784137"/>
            <a:ext cx="6388428" cy="5067560"/>
          </a:xfrm>
          <a:prstGeom prst="rect">
            <a:avLst/>
          </a:prstGeom>
        </p:spPr>
      </p:pic>
      <p:sp>
        <p:nvSpPr>
          <p:cNvPr id="14" name="Rectangle : coins arrondis 13">
            <a:extLst>
              <a:ext uri="{FF2B5EF4-FFF2-40B4-BE49-F238E27FC236}">
                <a16:creationId xmlns:a16="http://schemas.microsoft.com/office/drawing/2014/main" id="{E0172AA2-35B2-2932-BF4F-13D6231224D9}"/>
              </a:ext>
            </a:extLst>
          </p:cNvPr>
          <p:cNvSpPr/>
          <p:nvPr/>
        </p:nvSpPr>
        <p:spPr>
          <a:xfrm>
            <a:off x="6150516" y="2705929"/>
            <a:ext cx="2592288" cy="57606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rPr>
              <a:t>App.java</a:t>
            </a:r>
          </a:p>
        </p:txBody>
      </p:sp>
      <p:pic>
        <p:nvPicPr>
          <p:cNvPr id="22" name="Image 21">
            <a:extLst>
              <a:ext uri="{FF2B5EF4-FFF2-40B4-BE49-F238E27FC236}">
                <a16:creationId xmlns:a16="http://schemas.microsoft.com/office/drawing/2014/main" id="{74C9A5E4-1395-AD39-03BF-F02225D8D0C6}"/>
              </a:ext>
            </a:extLst>
          </p:cNvPr>
          <p:cNvPicPr>
            <a:picLocks noChangeAspect="1"/>
          </p:cNvPicPr>
          <p:nvPr/>
        </p:nvPicPr>
        <p:blipFill>
          <a:blip r:embed="rId4"/>
          <a:stretch>
            <a:fillRect/>
          </a:stretch>
        </p:blipFill>
        <p:spPr>
          <a:xfrm>
            <a:off x="11287991" y="8562967"/>
            <a:ext cx="3688150" cy="1024934"/>
          </a:xfrm>
          <a:prstGeom prst="rect">
            <a:avLst/>
          </a:prstGeom>
        </p:spPr>
      </p:pic>
      <p:pic>
        <p:nvPicPr>
          <p:cNvPr id="28" name="Image 27">
            <a:extLst>
              <a:ext uri="{FF2B5EF4-FFF2-40B4-BE49-F238E27FC236}">
                <a16:creationId xmlns:a16="http://schemas.microsoft.com/office/drawing/2014/main" id="{B0EE118E-1867-AA69-9642-515BAA49067C}"/>
              </a:ext>
            </a:extLst>
          </p:cNvPr>
          <p:cNvPicPr>
            <a:picLocks noChangeAspect="1"/>
          </p:cNvPicPr>
          <p:nvPr/>
        </p:nvPicPr>
        <p:blipFill>
          <a:blip r:embed="rId5"/>
          <a:stretch>
            <a:fillRect/>
          </a:stretch>
        </p:blipFill>
        <p:spPr>
          <a:xfrm>
            <a:off x="1765806" y="8711556"/>
            <a:ext cx="4388076" cy="876345"/>
          </a:xfrm>
          <a:prstGeom prst="rect">
            <a:avLst/>
          </a:prstGeom>
        </p:spPr>
      </p:pic>
      <p:pic>
        <p:nvPicPr>
          <p:cNvPr id="30" name="Image 29">
            <a:extLst>
              <a:ext uri="{FF2B5EF4-FFF2-40B4-BE49-F238E27FC236}">
                <a16:creationId xmlns:a16="http://schemas.microsoft.com/office/drawing/2014/main" id="{2731CEAA-7E6B-15E8-12EE-A12946C66F94}"/>
              </a:ext>
            </a:extLst>
          </p:cNvPr>
          <p:cNvPicPr>
            <a:picLocks noChangeAspect="1"/>
          </p:cNvPicPr>
          <p:nvPr/>
        </p:nvPicPr>
        <p:blipFill>
          <a:blip r:embed="rId6"/>
          <a:stretch>
            <a:fillRect/>
          </a:stretch>
        </p:blipFill>
        <p:spPr>
          <a:xfrm>
            <a:off x="7855126" y="8376908"/>
            <a:ext cx="1793386" cy="1455618"/>
          </a:xfrm>
          <a:prstGeom prst="rect">
            <a:avLst/>
          </a:prstGeom>
        </p:spPr>
      </p:pic>
      <p:sp>
        <p:nvSpPr>
          <p:cNvPr id="32" name="ZoneTexte 31">
            <a:extLst>
              <a:ext uri="{FF2B5EF4-FFF2-40B4-BE49-F238E27FC236}">
                <a16:creationId xmlns:a16="http://schemas.microsoft.com/office/drawing/2014/main" id="{DEBA35EE-7F55-66C1-39B1-675716855EC8}"/>
              </a:ext>
            </a:extLst>
          </p:cNvPr>
          <p:cNvSpPr txBox="1"/>
          <p:nvPr/>
        </p:nvSpPr>
        <p:spPr>
          <a:xfrm>
            <a:off x="2619918" y="8395327"/>
            <a:ext cx="1464181" cy="369332"/>
          </a:xfrm>
          <a:prstGeom prst="rect">
            <a:avLst/>
          </a:prstGeom>
          <a:noFill/>
        </p:spPr>
        <p:txBody>
          <a:bodyPr wrap="square">
            <a:spAutoFit/>
          </a:bodyPr>
          <a:lstStyle/>
          <a:p>
            <a:r>
              <a:rPr lang="fr-FR" sz="1800" b="1" dirty="0">
                <a:latin typeface="Tahoma" panose="020B0604030504040204" pitchFamily="34" charset="0"/>
                <a:ea typeface="Tahoma" panose="020B0604030504040204" pitchFamily="34" charset="0"/>
                <a:cs typeface="Tahoma" panose="020B0604030504040204" pitchFamily="34" charset="0"/>
              </a:rPr>
              <a:t>Etudiant</a:t>
            </a:r>
            <a:endParaRPr lang="fr-FR" b="1" dirty="0"/>
          </a:p>
        </p:txBody>
      </p:sp>
      <p:sp>
        <p:nvSpPr>
          <p:cNvPr id="35" name="ZoneTexte 34">
            <a:extLst>
              <a:ext uri="{FF2B5EF4-FFF2-40B4-BE49-F238E27FC236}">
                <a16:creationId xmlns:a16="http://schemas.microsoft.com/office/drawing/2014/main" id="{3712E669-E460-7AFA-9F8E-4EAB8E63D14B}"/>
              </a:ext>
            </a:extLst>
          </p:cNvPr>
          <p:cNvSpPr txBox="1"/>
          <p:nvPr/>
        </p:nvSpPr>
        <p:spPr>
          <a:xfrm>
            <a:off x="7711764" y="8060679"/>
            <a:ext cx="2080110" cy="369332"/>
          </a:xfrm>
          <a:prstGeom prst="rect">
            <a:avLst/>
          </a:prstGeom>
          <a:noFill/>
        </p:spPr>
        <p:txBody>
          <a:bodyPr wrap="square">
            <a:spAutoFit/>
          </a:bodyPr>
          <a:lstStyle/>
          <a:p>
            <a:r>
              <a:rPr lang="fr-FR" sz="1800" b="1" dirty="0" err="1">
                <a:latin typeface="Tahoma" panose="020B0604030504040204" pitchFamily="34" charset="0"/>
                <a:ea typeface="Tahoma" panose="020B0604030504040204" pitchFamily="34" charset="0"/>
                <a:cs typeface="Tahoma" panose="020B0604030504040204" pitchFamily="34" charset="0"/>
              </a:rPr>
              <a:t>Cours_Etudiant</a:t>
            </a:r>
            <a:r>
              <a:rPr lang="fr-FR" sz="1800" b="1" dirty="0">
                <a:latin typeface="Tahoma" panose="020B0604030504040204" pitchFamily="34" charset="0"/>
                <a:ea typeface="Tahoma" panose="020B0604030504040204" pitchFamily="34" charset="0"/>
                <a:cs typeface="Tahoma" panose="020B0604030504040204" pitchFamily="34" charset="0"/>
              </a:rPr>
              <a:t>!</a:t>
            </a:r>
            <a:endParaRPr lang="fr-FR" b="1" dirty="0"/>
          </a:p>
        </p:txBody>
      </p:sp>
      <p:sp>
        <p:nvSpPr>
          <p:cNvPr id="36" name="ZoneTexte 35">
            <a:extLst>
              <a:ext uri="{FF2B5EF4-FFF2-40B4-BE49-F238E27FC236}">
                <a16:creationId xmlns:a16="http://schemas.microsoft.com/office/drawing/2014/main" id="{827B0CA1-E53F-8A72-5870-0A57B29FD48E}"/>
              </a:ext>
            </a:extLst>
          </p:cNvPr>
          <p:cNvSpPr txBox="1"/>
          <p:nvPr/>
        </p:nvSpPr>
        <p:spPr>
          <a:xfrm>
            <a:off x="12240344" y="8288311"/>
            <a:ext cx="1464181" cy="369332"/>
          </a:xfrm>
          <a:prstGeom prst="rect">
            <a:avLst/>
          </a:prstGeom>
          <a:noFill/>
        </p:spPr>
        <p:txBody>
          <a:bodyPr wrap="square">
            <a:spAutoFit/>
          </a:bodyPr>
          <a:lstStyle/>
          <a:p>
            <a:r>
              <a:rPr lang="fr-FR" sz="1800" b="1" dirty="0">
                <a:latin typeface="Tahoma" panose="020B0604030504040204" pitchFamily="34" charset="0"/>
                <a:ea typeface="Tahoma" panose="020B0604030504040204" pitchFamily="34" charset="0"/>
                <a:cs typeface="Tahoma" panose="020B0604030504040204" pitchFamily="34" charset="0"/>
              </a:rPr>
              <a:t>Cours</a:t>
            </a:r>
            <a:endParaRPr lang="fr-FR" b="1" dirty="0"/>
          </a:p>
        </p:txBody>
      </p:sp>
    </p:spTree>
    <p:extLst>
      <p:ext uri="{BB962C8B-B14F-4D97-AF65-F5344CB8AC3E}">
        <p14:creationId xmlns:p14="http://schemas.microsoft.com/office/powerpoint/2010/main" val="39358964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957801"/>
            <a:ext cx="2444115" cy="409575"/>
          </a:xfrm>
          <a:custGeom>
            <a:avLst/>
            <a:gdLst/>
            <a:ahLst/>
            <a:cxnLst/>
            <a:rect l="l" t="t" r="r" b="b"/>
            <a:pathLst>
              <a:path w="2444115" h="409575">
                <a:moveTo>
                  <a:pt x="0" y="409574"/>
                </a:moveTo>
                <a:lnTo>
                  <a:pt x="0" y="0"/>
                </a:lnTo>
                <a:lnTo>
                  <a:pt x="2443894" y="0"/>
                </a:lnTo>
                <a:lnTo>
                  <a:pt x="2443894" y="409574"/>
                </a:lnTo>
                <a:lnTo>
                  <a:pt x="0" y="409574"/>
                </a:lnTo>
                <a:close/>
              </a:path>
            </a:pathLst>
          </a:custGeom>
          <a:solidFill>
            <a:srgbClr val="D01717"/>
          </a:solidFill>
        </p:spPr>
        <p:txBody>
          <a:bodyPr wrap="square" lIns="0" tIns="0" rIns="0" bIns="0" rtlCol="0"/>
          <a:lstStyle/>
          <a:p>
            <a:endParaRPr/>
          </a:p>
        </p:txBody>
      </p:sp>
      <p:sp>
        <p:nvSpPr>
          <p:cNvPr id="3" name="object 3"/>
          <p:cNvSpPr/>
          <p:nvPr/>
        </p:nvSpPr>
        <p:spPr>
          <a:xfrm>
            <a:off x="0" y="473806"/>
            <a:ext cx="15398115" cy="390525"/>
          </a:xfrm>
          <a:custGeom>
            <a:avLst/>
            <a:gdLst/>
            <a:ahLst/>
            <a:cxnLst/>
            <a:rect l="l" t="t" r="r" b="b"/>
            <a:pathLst>
              <a:path w="15398115" h="390525">
                <a:moveTo>
                  <a:pt x="15397982" y="390524"/>
                </a:moveTo>
                <a:lnTo>
                  <a:pt x="0" y="390524"/>
                </a:lnTo>
                <a:lnTo>
                  <a:pt x="0" y="0"/>
                </a:lnTo>
                <a:lnTo>
                  <a:pt x="15397982" y="0"/>
                </a:lnTo>
                <a:lnTo>
                  <a:pt x="15397982" y="390524"/>
                </a:lnTo>
                <a:close/>
              </a:path>
            </a:pathLst>
          </a:custGeom>
          <a:solidFill>
            <a:srgbClr val="3D6EC2"/>
          </a:solidFill>
        </p:spPr>
        <p:txBody>
          <a:bodyPr wrap="square" lIns="0" tIns="0" rIns="0" bIns="0" rtlCol="0"/>
          <a:lstStyle/>
          <a:p>
            <a:endParaRPr/>
          </a:p>
        </p:txBody>
      </p:sp>
      <p:sp>
        <p:nvSpPr>
          <p:cNvPr id="5" name="object 5"/>
          <p:cNvSpPr/>
          <p:nvPr/>
        </p:nvSpPr>
        <p:spPr>
          <a:xfrm>
            <a:off x="2439306" y="1957800"/>
            <a:ext cx="15848694" cy="409575"/>
          </a:xfrm>
          <a:custGeom>
            <a:avLst/>
            <a:gdLst/>
            <a:ahLst/>
            <a:cxnLst/>
            <a:rect l="l" t="t" r="r" b="b"/>
            <a:pathLst>
              <a:path w="15529560" h="409575">
                <a:moveTo>
                  <a:pt x="0" y="0"/>
                </a:moveTo>
                <a:lnTo>
                  <a:pt x="15529401" y="0"/>
                </a:lnTo>
                <a:lnTo>
                  <a:pt x="15529401" y="409574"/>
                </a:lnTo>
                <a:lnTo>
                  <a:pt x="0" y="409574"/>
                </a:lnTo>
                <a:lnTo>
                  <a:pt x="0" y="0"/>
                </a:lnTo>
                <a:close/>
              </a:path>
            </a:pathLst>
          </a:custGeom>
          <a:solidFill>
            <a:srgbClr val="3D6EC2"/>
          </a:solidFill>
        </p:spPr>
        <p:txBody>
          <a:bodyPr wrap="square" lIns="0" tIns="0" rIns="0" bIns="0" rtlCol="0"/>
          <a:lstStyle/>
          <a:p>
            <a:endParaRPr/>
          </a:p>
        </p:txBody>
      </p:sp>
      <p:sp>
        <p:nvSpPr>
          <p:cNvPr id="35" name="object 35"/>
          <p:cNvSpPr txBox="1">
            <a:spLocks noGrp="1"/>
          </p:cNvSpPr>
          <p:nvPr>
            <p:ph type="title"/>
          </p:nvPr>
        </p:nvSpPr>
        <p:spPr>
          <a:xfrm>
            <a:off x="6839744" y="5503540"/>
            <a:ext cx="7344529" cy="1490152"/>
          </a:xfrm>
          <a:prstGeom prst="rect">
            <a:avLst/>
          </a:prstGeom>
        </p:spPr>
        <p:txBody>
          <a:bodyPr vert="horz" wrap="square" lIns="0" tIns="12700" rIns="0" bIns="0" rtlCol="0">
            <a:spAutoFit/>
          </a:bodyPr>
          <a:lstStyle/>
          <a:p>
            <a:pPr marL="12700">
              <a:lnSpc>
                <a:spcPct val="100000"/>
              </a:lnSpc>
              <a:spcBef>
                <a:spcPts val="100"/>
              </a:spcBef>
            </a:pPr>
            <a:r>
              <a:rPr lang="fr-FR" sz="9600" spc="-120" dirty="0">
                <a:solidFill>
                  <a:schemeClr val="tx2">
                    <a:lumMod val="60000"/>
                    <a:lumOff val="40000"/>
                  </a:schemeClr>
                </a:solidFill>
              </a:rPr>
              <a:t>Conclusion</a:t>
            </a:r>
            <a:endParaRPr sz="9600" spc="-120" dirty="0">
              <a:solidFill>
                <a:schemeClr val="tx2">
                  <a:lumMod val="60000"/>
                  <a:lumOff val="40000"/>
                </a:schemeClr>
              </a:solidFill>
            </a:endParaRPr>
          </a:p>
        </p:txBody>
      </p:sp>
      <p:sp>
        <p:nvSpPr>
          <p:cNvPr id="44" name="Rectangle 43">
            <a:extLst>
              <a:ext uri="{FF2B5EF4-FFF2-40B4-BE49-F238E27FC236}">
                <a16:creationId xmlns:a16="http://schemas.microsoft.com/office/drawing/2014/main" id="{5614CCD2-94D8-7A1F-E29C-ABC6FA32BBA4}"/>
              </a:ext>
            </a:extLst>
          </p:cNvPr>
          <p:cNvSpPr/>
          <p:nvPr/>
        </p:nvSpPr>
        <p:spPr>
          <a:xfrm>
            <a:off x="0" y="2367375"/>
            <a:ext cx="5943600" cy="748337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30000" dirty="0">
                <a:solidFill>
                  <a:schemeClr val="tx2">
                    <a:lumMod val="60000"/>
                    <a:lumOff val="40000"/>
                  </a:schemeClr>
                </a:solidFill>
                <a:latin typeface="Bernard MT Condensed" panose="02050806060905020404" pitchFamily="18" charset="0"/>
              </a:rPr>
              <a:t>06</a:t>
            </a:r>
          </a:p>
        </p:txBody>
      </p:sp>
      <p:sp>
        <p:nvSpPr>
          <p:cNvPr id="45" name="object 4">
            <a:extLst>
              <a:ext uri="{FF2B5EF4-FFF2-40B4-BE49-F238E27FC236}">
                <a16:creationId xmlns:a16="http://schemas.microsoft.com/office/drawing/2014/main" id="{0D161C6A-CC0F-00F7-D3F0-E91DBE8E31F1}"/>
              </a:ext>
            </a:extLst>
          </p:cNvPr>
          <p:cNvSpPr/>
          <p:nvPr/>
        </p:nvSpPr>
        <p:spPr>
          <a:xfrm>
            <a:off x="14966337" y="46977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4" name="object 9">
            <a:extLst>
              <a:ext uri="{FF2B5EF4-FFF2-40B4-BE49-F238E27FC236}">
                <a16:creationId xmlns:a16="http://schemas.microsoft.com/office/drawing/2014/main" id="{54510D51-28E3-D0EC-674D-EDAA0F25212B}"/>
              </a:ext>
            </a:extLst>
          </p:cNvPr>
          <p:cNvSpPr/>
          <p:nvPr/>
        </p:nvSpPr>
        <p:spPr>
          <a:xfrm>
            <a:off x="0" y="9851027"/>
            <a:ext cx="6150516" cy="45929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6" name="object 10">
            <a:extLst>
              <a:ext uri="{FF2B5EF4-FFF2-40B4-BE49-F238E27FC236}">
                <a16:creationId xmlns:a16="http://schemas.microsoft.com/office/drawing/2014/main" id="{BE640B77-2145-CAEB-7DF6-308C5F353F8F}"/>
              </a:ext>
            </a:extLst>
          </p:cNvPr>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7" name="object 11">
            <a:extLst>
              <a:ext uri="{FF2B5EF4-FFF2-40B4-BE49-F238E27FC236}">
                <a16:creationId xmlns:a16="http://schemas.microsoft.com/office/drawing/2014/main" id="{544DD3C5-178C-9E34-7EE7-AC1E3EDA1391}"/>
              </a:ext>
            </a:extLst>
          </p:cNvPr>
          <p:cNvSpPr/>
          <p:nvPr/>
        </p:nvSpPr>
        <p:spPr>
          <a:xfrm>
            <a:off x="11664281" y="9850755"/>
            <a:ext cx="6623720" cy="436245"/>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8" name="object 12">
            <a:extLst>
              <a:ext uri="{FF2B5EF4-FFF2-40B4-BE49-F238E27FC236}">
                <a16:creationId xmlns:a16="http://schemas.microsoft.com/office/drawing/2014/main" id="{30EA03A4-0761-70F7-5BCD-DB604969D015}"/>
              </a:ext>
            </a:extLst>
          </p:cNvPr>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9" name="object 13">
            <a:extLst>
              <a:ext uri="{FF2B5EF4-FFF2-40B4-BE49-F238E27FC236}">
                <a16:creationId xmlns:a16="http://schemas.microsoft.com/office/drawing/2014/main" id="{DB949258-C7DF-715A-DD57-F947883AFF77}"/>
              </a:ext>
            </a:extLst>
          </p:cNvPr>
          <p:cNvSpPr/>
          <p:nvPr/>
        </p:nvSpPr>
        <p:spPr>
          <a:xfrm>
            <a:off x="6150516" y="9851027"/>
            <a:ext cx="5667375" cy="436245"/>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11" name="object 14">
            <a:extLst>
              <a:ext uri="{FF2B5EF4-FFF2-40B4-BE49-F238E27FC236}">
                <a16:creationId xmlns:a16="http://schemas.microsoft.com/office/drawing/2014/main" id="{4AD92043-19C2-D119-B601-4F968452A055}"/>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12" name="ZoneTexte 11">
            <a:extLst>
              <a:ext uri="{FF2B5EF4-FFF2-40B4-BE49-F238E27FC236}">
                <a16:creationId xmlns:a16="http://schemas.microsoft.com/office/drawing/2014/main" id="{4A791AD0-1634-D5BF-FABB-ECDAD25A0A40}"/>
              </a:ext>
            </a:extLst>
          </p:cNvPr>
          <p:cNvSpPr txBox="1"/>
          <p:nvPr/>
        </p:nvSpPr>
        <p:spPr>
          <a:xfrm>
            <a:off x="431032" y="1887033"/>
            <a:ext cx="1002128" cy="538609"/>
          </a:xfrm>
          <a:prstGeom prst="rect">
            <a:avLst/>
          </a:prstGeom>
          <a:noFill/>
        </p:spPr>
        <p:txBody>
          <a:bodyPr wrap="square">
            <a:spAutoFit/>
          </a:bodyPr>
          <a:lstStyle/>
          <a:p>
            <a:pPr algn="ctr"/>
            <a:r>
              <a:rPr lang="en-US" sz="2900" b="1" spc="-15" dirty="0">
                <a:solidFill>
                  <a:srgbClr val="FFFFFF"/>
                </a:solidFill>
                <a:latin typeface="Trebuchet MS"/>
              </a:rPr>
              <a:t>47</a:t>
            </a:r>
            <a:endParaRPr lang="fr-FR" sz="2900" b="1" spc="-15" dirty="0">
              <a:solidFill>
                <a:srgbClr val="FFFFFF"/>
              </a:solidFill>
              <a:latin typeface="Trebuchet MS"/>
            </a:endParaRPr>
          </a:p>
        </p:txBody>
      </p:sp>
    </p:spTree>
    <p:extLst>
      <p:ext uri="{BB962C8B-B14F-4D97-AF65-F5344CB8AC3E}">
        <p14:creationId xmlns:p14="http://schemas.microsoft.com/office/powerpoint/2010/main" val="3708367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 coins arrondis 108">
            <a:extLst>
              <a:ext uri="{FF2B5EF4-FFF2-40B4-BE49-F238E27FC236}">
                <a16:creationId xmlns:a16="http://schemas.microsoft.com/office/drawing/2014/main" id="{9B165C79-256C-D597-17BB-721E38186E9B}"/>
              </a:ext>
            </a:extLst>
          </p:cNvPr>
          <p:cNvSpPr/>
          <p:nvPr/>
        </p:nvSpPr>
        <p:spPr>
          <a:xfrm>
            <a:off x="12236895" y="2654515"/>
            <a:ext cx="4752528" cy="31528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9" name="Rectangle 68">
            <a:extLst>
              <a:ext uri="{FF2B5EF4-FFF2-40B4-BE49-F238E27FC236}">
                <a16:creationId xmlns:a16="http://schemas.microsoft.com/office/drawing/2014/main" id="{301BF7BD-D763-8BF0-DBD5-4B81EFEFA1E7}"/>
              </a:ext>
            </a:extLst>
          </p:cNvPr>
          <p:cNvSpPr/>
          <p:nvPr/>
        </p:nvSpPr>
        <p:spPr>
          <a:xfrm>
            <a:off x="4037418" y="4473196"/>
            <a:ext cx="1600117" cy="402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66" name="Rectangle 65">
            <a:extLst>
              <a:ext uri="{FF2B5EF4-FFF2-40B4-BE49-F238E27FC236}">
                <a16:creationId xmlns:a16="http://schemas.microsoft.com/office/drawing/2014/main" id="{CD8CAF5D-B331-B4E7-86B1-0B2225CCD4D4}"/>
              </a:ext>
            </a:extLst>
          </p:cNvPr>
          <p:cNvSpPr/>
          <p:nvPr/>
        </p:nvSpPr>
        <p:spPr>
          <a:xfrm>
            <a:off x="4059968" y="3923520"/>
            <a:ext cx="1422241" cy="4058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9" name="object 9"/>
          <p:cNvSpPr/>
          <p:nvPr/>
        </p:nvSpPr>
        <p:spPr>
          <a:xfrm>
            <a:off x="0" y="9851027"/>
            <a:ext cx="6150516" cy="43597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10" name="object 10"/>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11" name="object 11"/>
          <p:cNvSpPr/>
          <p:nvPr/>
        </p:nvSpPr>
        <p:spPr>
          <a:xfrm>
            <a:off x="12167965" y="9851027"/>
            <a:ext cx="6120035" cy="435973"/>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12" name="object 12"/>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13" name="object 13"/>
          <p:cNvSpPr/>
          <p:nvPr/>
        </p:nvSpPr>
        <p:spPr>
          <a:xfrm>
            <a:off x="6150516" y="9851027"/>
            <a:ext cx="6017449" cy="435973"/>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14" name="object 14"/>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7407990" y="540195"/>
            <a:ext cx="3237994" cy="523220"/>
          </a:xfrm>
          <a:prstGeom prst="rect">
            <a:avLst/>
          </a:prstGeom>
          <a:noFill/>
        </p:spPr>
        <p:txBody>
          <a:bodyPr wrap="square">
            <a:spAutoFit/>
          </a:bodyPr>
          <a:lstStyle/>
          <a:p>
            <a:r>
              <a:rPr lang="en" sz="2800" b="1" dirty="0">
                <a:solidFill>
                  <a:schemeClr val="bg1"/>
                </a:solidFill>
                <a:latin typeface="Manrope"/>
                <a:sym typeface="Manrope"/>
              </a:rPr>
              <a:t>I- INTRODUCTION</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1304844"/>
          </a:xfrm>
          <a:prstGeom prst="rect">
            <a:avLst/>
          </a:prstGeom>
        </p:spPr>
        <p:txBody>
          <a:bodyPr vert="horz" wrap="square" lIns="0" tIns="12065" rIns="0" bIns="0" rtlCol="0">
            <a:spAutoFit/>
          </a:bodyPr>
          <a:lstStyle/>
          <a:p>
            <a:pPr marL="12700">
              <a:spcBef>
                <a:spcPts val="95"/>
              </a:spcBef>
            </a:pPr>
            <a:r>
              <a:rPr lang="fr-FR" sz="2800" spc="-60" dirty="0"/>
              <a:t>I.3- </a:t>
            </a:r>
            <a:r>
              <a:rPr lang="fr-FR" sz="2800" spc="-60" dirty="0">
                <a:sym typeface="Manrope"/>
              </a:rPr>
              <a:t> </a:t>
            </a:r>
            <a:r>
              <a:rPr lang="en" sz="2800" dirty="0">
                <a:sym typeface="Manrope"/>
              </a:rPr>
              <a:t>ORM  -</a:t>
            </a:r>
            <a:r>
              <a:rPr lang="fr-FR" sz="2800" dirty="0"/>
              <a:t> Object-</a:t>
            </a:r>
            <a:r>
              <a:rPr lang="fr-FR" sz="2800" dirty="0" err="1"/>
              <a:t>Relational</a:t>
            </a:r>
            <a:r>
              <a:rPr lang="fr-FR" sz="2800" dirty="0"/>
              <a:t> Mapping</a:t>
            </a:r>
            <a:br>
              <a:rPr lang="fr-FR" sz="2800" dirty="0"/>
            </a:br>
            <a:br>
              <a:rPr lang="fr-FR" sz="2800" dirty="0">
                <a:solidFill>
                  <a:schemeClr val="dk1"/>
                </a:solidFill>
                <a:latin typeface="Manrope"/>
                <a:sym typeface="Manrope"/>
              </a:rPr>
            </a:br>
            <a:endParaRPr sz="2800" spc="-60" dirty="0"/>
          </a:p>
        </p:txBody>
      </p:sp>
      <p:cxnSp>
        <p:nvCxnSpPr>
          <p:cNvPr id="16" name="Connecteur droit avec flèche 15">
            <a:extLst>
              <a:ext uri="{FF2B5EF4-FFF2-40B4-BE49-F238E27FC236}">
                <a16:creationId xmlns:a16="http://schemas.microsoft.com/office/drawing/2014/main" id="{6F7AF602-8772-EDD3-2ECE-0289300931A3}"/>
              </a:ext>
            </a:extLst>
          </p:cNvPr>
          <p:cNvCxnSpPr>
            <a:cxnSpLocks/>
            <a:endCxn id="41" idx="1"/>
          </p:cNvCxnSpPr>
          <p:nvPr/>
        </p:nvCxnSpPr>
        <p:spPr>
          <a:xfrm>
            <a:off x="2888132" y="4562141"/>
            <a:ext cx="1101031" cy="111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199600C6-416A-1F82-1826-7E5B6BE02BC4}"/>
              </a:ext>
            </a:extLst>
          </p:cNvPr>
          <p:cNvCxnSpPr>
            <a:cxnSpLocks/>
            <a:endCxn id="39" idx="1"/>
          </p:cNvCxnSpPr>
          <p:nvPr/>
        </p:nvCxnSpPr>
        <p:spPr>
          <a:xfrm flipV="1">
            <a:off x="2888132" y="4132560"/>
            <a:ext cx="1187638" cy="196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A23921E7-4B4B-7E9E-263D-01AAAC1CF2D4}"/>
              </a:ext>
            </a:extLst>
          </p:cNvPr>
          <p:cNvCxnSpPr>
            <a:cxnSpLocks/>
          </p:cNvCxnSpPr>
          <p:nvPr/>
        </p:nvCxnSpPr>
        <p:spPr>
          <a:xfrm flipV="1">
            <a:off x="2888132" y="3600503"/>
            <a:ext cx="1171836" cy="344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6" name="Tableau 35">
            <a:extLst>
              <a:ext uri="{FF2B5EF4-FFF2-40B4-BE49-F238E27FC236}">
                <a16:creationId xmlns:a16="http://schemas.microsoft.com/office/drawing/2014/main" id="{733E87F7-3D6E-B3DA-2948-1D22EFFFDDE7}"/>
              </a:ext>
            </a:extLst>
          </p:cNvPr>
          <p:cNvGraphicFramePr>
            <a:graphicFrameLocks noGrp="1"/>
          </p:cNvGraphicFramePr>
          <p:nvPr>
            <p:extLst>
              <p:ext uri="{D42A27DB-BD31-4B8C-83A1-F6EECF244321}">
                <p14:modId xmlns:p14="http://schemas.microsoft.com/office/powerpoint/2010/main" val="1355395933"/>
              </p:ext>
            </p:extLst>
          </p:nvPr>
        </p:nvGraphicFramePr>
        <p:xfrm>
          <a:off x="634339" y="3696819"/>
          <a:ext cx="2232248" cy="1005840"/>
        </p:xfrm>
        <a:graphic>
          <a:graphicData uri="http://schemas.openxmlformats.org/drawingml/2006/table">
            <a:tbl>
              <a:tblPr firstRow="1" bandRow="1">
                <a:tableStyleId>{9D7B26C5-4107-4FEC-AEDC-1716B250A1EF}</a:tableStyleId>
              </a:tblPr>
              <a:tblGrid>
                <a:gridCol w="2232248">
                  <a:extLst>
                    <a:ext uri="{9D8B030D-6E8A-4147-A177-3AD203B41FA5}">
                      <a16:colId xmlns:a16="http://schemas.microsoft.com/office/drawing/2014/main" val="197241491"/>
                    </a:ext>
                  </a:extLst>
                </a:gridCol>
              </a:tblGrid>
              <a:tr h="243389">
                <a:tc>
                  <a:txBody>
                    <a:bodyPr/>
                    <a:lstStyle/>
                    <a:p>
                      <a:r>
                        <a:rPr lang="fr-FR" dirty="0"/>
                        <a:t>        CLASSE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0623065"/>
                  </a:ext>
                </a:extLst>
              </a:tr>
              <a:tr h="393037">
                <a:tc>
                  <a:txBody>
                    <a:bodyPr/>
                    <a:lstStyle/>
                    <a:p>
                      <a:r>
                        <a:rPr lang="fr-FR" dirty="0"/>
                        <a:t> -Id</a:t>
                      </a:r>
                    </a:p>
                    <a:p>
                      <a:r>
                        <a:rPr lang="fr-FR" dirty="0"/>
                        <a:t> -Nom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0403078"/>
                  </a:ext>
                </a:extLst>
              </a:tr>
            </a:tbl>
          </a:graphicData>
        </a:graphic>
      </p:graphicFrame>
      <p:sp>
        <p:nvSpPr>
          <p:cNvPr id="39" name="ZoneTexte 38">
            <a:extLst>
              <a:ext uri="{FF2B5EF4-FFF2-40B4-BE49-F238E27FC236}">
                <a16:creationId xmlns:a16="http://schemas.microsoft.com/office/drawing/2014/main" id="{A42C8561-F73E-0EB3-8944-0F964C8A17F6}"/>
              </a:ext>
            </a:extLst>
          </p:cNvPr>
          <p:cNvSpPr txBox="1"/>
          <p:nvPr/>
        </p:nvSpPr>
        <p:spPr>
          <a:xfrm>
            <a:off x="4075770" y="3978671"/>
            <a:ext cx="1600119" cy="307777"/>
          </a:xfrm>
          <a:prstGeom prst="rect">
            <a:avLst/>
          </a:prstGeom>
          <a:noFill/>
        </p:spPr>
        <p:txBody>
          <a:bodyPr wrap="square">
            <a:spAutoFit/>
          </a:bodyPr>
          <a:lstStyle/>
          <a:p>
            <a:r>
              <a:rPr lang="fr-FR" sz="1400" dirty="0">
                <a:solidFill>
                  <a:schemeClr val="dk1"/>
                </a:solidFill>
                <a:latin typeface="DM Sans"/>
                <a:sym typeface="DM Sans"/>
              </a:rPr>
              <a:t>Obj2(2,</a:t>
            </a:r>
            <a:r>
              <a:rPr lang="fr-FR" sz="1400" b="0" i="0" dirty="0">
                <a:effectLst/>
                <a:latin typeface="-apple-system"/>
              </a:rPr>
              <a:t> "</a:t>
            </a:r>
            <a:r>
              <a:rPr lang="fr-FR" sz="1400" dirty="0">
                <a:solidFill>
                  <a:schemeClr val="dk1"/>
                </a:solidFill>
                <a:latin typeface="DM Sans"/>
                <a:sym typeface="DM Sans"/>
              </a:rPr>
              <a:t> </a:t>
            </a:r>
            <a:r>
              <a:rPr lang="fr-FR" sz="1400" dirty="0" err="1">
                <a:solidFill>
                  <a:schemeClr val="dk1"/>
                </a:solidFill>
                <a:latin typeface="DM Sans"/>
                <a:sym typeface="DM Sans"/>
              </a:rPr>
              <a:t>reda</a:t>
            </a:r>
            <a:r>
              <a:rPr lang="fr-FR" sz="1400" b="0" i="0" dirty="0">
                <a:effectLst/>
                <a:latin typeface="-apple-system"/>
              </a:rPr>
              <a:t> "</a:t>
            </a:r>
            <a:r>
              <a:rPr lang="fr-FR" sz="1400" dirty="0">
                <a:latin typeface="-apple-system"/>
              </a:rPr>
              <a:t>)</a:t>
            </a:r>
            <a:endParaRPr lang="fr-FR" sz="1400" dirty="0"/>
          </a:p>
        </p:txBody>
      </p:sp>
      <p:sp>
        <p:nvSpPr>
          <p:cNvPr id="41" name="ZoneTexte 40">
            <a:extLst>
              <a:ext uri="{FF2B5EF4-FFF2-40B4-BE49-F238E27FC236}">
                <a16:creationId xmlns:a16="http://schemas.microsoft.com/office/drawing/2014/main" id="{ECFC05B6-949A-A36D-A39A-D525B234ADA3}"/>
              </a:ext>
            </a:extLst>
          </p:cNvPr>
          <p:cNvSpPr txBox="1"/>
          <p:nvPr/>
        </p:nvSpPr>
        <p:spPr>
          <a:xfrm>
            <a:off x="3989163" y="4519268"/>
            <a:ext cx="1696626" cy="307777"/>
          </a:xfrm>
          <a:prstGeom prst="rect">
            <a:avLst/>
          </a:prstGeom>
          <a:noFill/>
        </p:spPr>
        <p:txBody>
          <a:bodyPr wrap="square">
            <a:spAutoFit/>
          </a:bodyPr>
          <a:lstStyle/>
          <a:p>
            <a:r>
              <a:rPr lang="fr-FR" sz="1400" dirty="0">
                <a:solidFill>
                  <a:schemeClr val="dk1"/>
                </a:solidFill>
                <a:latin typeface="DM Sans"/>
                <a:sym typeface="DM Sans"/>
              </a:rPr>
              <a:t>Obj3(3,</a:t>
            </a:r>
            <a:r>
              <a:rPr lang="fr-FR" sz="1400" b="0" i="0" dirty="0">
                <a:effectLst/>
                <a:latin typeface="-apple-system"/>
              </a:rPr>
              <a:t> "</a:t>
            </a:r>
            <a:r>
              <a:rPr lang="fr-FR" sz="1400" dirty="0">
                <a:solidFill>
                  <a:schemeClr val="dk1"/>
                </a:solidFill>
                <a:latin typeface="DM Sans"/>
                <a:sym typeface="DM Sans"/>
              </a:rPr>
              <a:t> </a:t>
            </a:r>
            <a:r>
              <a:rPr lang="fr-FR" sz="1400" dirty="0" err="1">
                <a:solidFill>
                  <a:schemeClr val="dk1"/>
                </a:solidFill>
                <a:latin typeface="DM Sans"/>
                <a:sym typeface="DM Sans"/>
              </a:rPr>
              <a:t>ahmed</a:t>
            </a:r>
            <a:r>
              <a:rPr lang="fr-FR" sz="1400" b="0" i="0" dirty="0">
                <a:effectLst/>
                <a:latin typeface="-apple-system"/>
              </a:rPr>
              <a:t> "</a:t>
            </a:r>
            <a:r>
              <a:rPr lang="fr-FR" sz="1400" dirty="0">
                <a:latin typeface="-apple-system"/>
              </a:rPr>
              <a:t>)</a:t>
            </a:r>
            <a:endParaRPr lang="fr-FR" sz="1400" dirty="0"/>
          </a:p>
        </p:txBody>
      </p:sp>
      <p:graphicFrame>
        <p:nvGraphicFramePr>
          <p:cNvPr id="43" name="Tableau 42">
            <a:extLst>
              <a:ext uri="{FF2B5EF4-FFF2-40B4-BE49-F238E27FC236}">
                <a16:creationId xmlns:a16="http://schemas.microsoft.com/office/drawing/2014/main" id="{4FF15ECB-49B2-F978-0964-A52EE513983D}"/>
              </a:ext>
            </a:extLst>
          </p:cNvPr>
          <p:cNvGraphicFramePr>
            <a:graphicFrameLocks noGrp="1"/>
          </p:cNvGraphicFramePr>
          <p:nvPr>
            <p:extLst>
              <p:ext uri="{D42A27DB-BD31-4B8C-83A1-F6EECF244321}">
                <p14:modId xmlns:p14="http://schemas.microsoft.com/office/powerpoint/2010/main" val="1470497882"/>
              </p:ext>
            </p:extLst>
          </p:nvPr>
        </p:nvGraphicFramePr>
        <p:xfrm>
          <a:off x="13132813" y="3254261"/>
          <a:ext cx="3721350" cy="1463040"/>
        </p:xfrm>
        <a:graphic>
          <a:graphicData uri="http://schemas.openxmlformats.org/drawingml/2006/table">
            <a:tbl>
              <a:tblPr firstRow="1" bandRow="1">
                <a:tableStyleId>{5C22544A-7EE6-4342-B048-85BDC9FD1C3A}</a:tableStyleId>
              </a:tblPr>
              <a:tblGrid>
                <a:gridCol w="1860675">
                  <a:extLst>
                    <a:ext uri="{9D8B030D-6E8A-4147-A177-3AD203B41FA5}">
                      <a16:colId xmlns:a16="http://schemas.microsoft.com/office/drawing/2014/main" val="1029685921"/>
                    </a:ext>
                  </a:extLst>
                </a:gridCol>
                <a:gridCol w="1860675">
                  <a:extLst>
                    <a:ext uri="{9D8B030D-6E8A-4147-A177-3AD203B41FA5}">
                      <a16:colId xmlns:a16="http://schemas.microsoft.com/office/drawing/2014/main" val="859587564"/>
                    </a:ext>
                  </a:extLst>
                </a:gridCol>
              </a:tblGrid>
              <a:tr h="291161">
                <a:tc>
                  <a:txBody>
                    <a:bodyPr/>
                    <a:lstStyle/>
                    <a:p>
                      <a:r>
                        <a:rPr lang="fr-FR" dirty="0"/>
                        <a:t>                            Id</a:t>
                      </a:r>
                    </a:p>
                  </a:txBody>
                  <a:tcPr/>
                </a:tc>
                <a:tc>
                  <a:txBody>
                    <a:bodyPr/>
                    <a:lstStyle/>
                    <a:p>
                      <a:r>
                        <a:rPr lang="fr-FR" dirty="0"/>
                        <a:t>          Nom</a:t>
                      </a:r>
                    </a:p>
                  </a:txBody>
                  <a:tcPr/>
                </a:tc>
                <a:extLst>
                  <a:ext uri="{0D108BD9-81ED-4DB2-BD59-A6C34878D82A}">
                    <a16:rowId xmlns:a16="http://schemas.microsoft.com/office/drawing/2014/main" val="1675316694"/>
                  </a:ext>
                </a:extLst>
              </a:tr>
              <a:tr h="291161">
                <a:tc>
                  <a:txBody>
                    <a:bodyPr/>
                    <a:lstStyle/>
                    <a:p>
                      <a:r>
                        <a:rPr lang="fr-FR" dirty="0"/>
                        <a:t>1</a:t>
                      </a:r>
                    </a:p>
                  </a:txBody>
                  <a:tcPr/>
                </a:tc>
                <a:tc>
                  <a:txBody>
                    <a:bodyPr/>
                    <a:lstStyle/>
                    <a:p>
                      <a:r>
                        <a:rPr lang="fr-FR" dirty="0"/>
                        <a:t>Ali</a:t>
                      </a:r>
                    </a:p>
                  </a:txBody>
                  <a:tcPr/>
                </a:tc>
                <a:extLst>
                  <a:ext uri="{0D108BD9-81ED-4DB2-BD59-A6C34878D82A}">
                    <a16:rowId xmlns:a16="http://schemas.microsoft.com/office/drawing/2014/main" val="2687200508"/>
                  </a:ext>
                </a:extLst>
              </a:tr>
              <a:tr h="291161">
                <a:tc>
                  <a:txBody>
                    <a:bodyPr/>
                    <a:lstStyle/>
                    <a:p>
                      <a:r>
                        <a:rPr lang="fr-FR" dirty="0"/>
                        <a:t>2</a:t>
                      </a:r>
                    </a:p>
                  </a:txBody>
                  <a:tcPr/>
                </a:tc>
                <a:tc>
                  <a:txBody>
                    <a:bodyPr/>
                    <a:lstStyle/>
                    <a:p>
                      <a:r>
                        <a:rPr lang="fr-FR" dirty="0"/>
                        <a:t>Reda</a:t>
                      </a:r>
                    </a:p>
                  </a:txBody>
                  <a:tcPr/>
                </a:tc>
                <a:extLst>
                  <a:ext uri="{0D108BD9-81ED-4DB2-BD59-A6C34878D82A}">
                    <a16:rowId xmlns:a16="http://schemas.microsoft.com/office/drawing/2014/main" val="510955851"/>
                  </a:ext>
                </a:extLst>
              </a:tr>
              <a:tr h="234020">
                <a:tc>
                  <a:txBody>
                    <a:bodyPr/>
                    <a:lstStyle/>
                    <a:p>
                      <a:r>
                        <a:rPr lang="fr-FR" dirty="0"/>
                        <a:t>3</a:t>
                      </a:r>
                    </a:p>
                  </a:txBody>
                  <a:tcPr/>
                </a:tc>
                <a:tc>
                  <a:txBody>
                    <a:bodyPr/>
                    <a:lstStyle/>
                    <a:p>
                      <a:r>
                        <a:rPr lang="fr-FR" dirty="0"/>
                        <a:t>Ahmed</a:t>
                      </a:r>
                    </a:p>
                  </a:txBody>
                  <a:tcPr/>
                </a:tc>
                <a:extLst>
                  <a:ext uri="{0D108BD9-81ED-4DB2-BD59-A6C34878D82A}">
                    <a16:rowId xmlns:a16="http://schemas.microsoft.com/office/drawing/2014/main" val="3876247080"/>
                  </a:ext>
                </a:extLst>
              </a:tr>
            </a:tbl>
          </a:graphicData>
        </a:graphic>
      </p:graphicFrame>
      <p:sp>
        <p:nvSpPr>
          <p:cNvPr id="46" name="ZoneTexte 45">
            <a:extLst>
              <a:ext uri="{FF2B5EF4-FFF2-40B4-BE49-F238E27FC236}">
                <a16:creationId xmlns:a16="http://schemas.microsoft.com/office/drawing/2014/main" id="{006DF5EC-6896-85E0-5636-B185B7462E6F}"/>
              </a:ext>
            </a:extLst>
          </p:cNvPr>
          <p:cNvSpPr txBox="1"/>
          <p:nvPr/>
        </p:nvSpPr>
        <p:spPr>
          <a:xfrm>
            <a:off x="13182060" y="2806095"/>
            <a:ext cx="2880014" cy="369332"/>
          </a:xfrm>
          <a:prstGeom prst="rect">
            <a:avLst/>
          </a:prstGeom>
          <a:noFill/>
        </p:spPr>
        <p:txBody>
          <a:bodyPr wrap="square">
            <a:spAutoFit/>
          </a:bodyPr>
          <a:lstStyle/>
          <a:p>
            <a:r>
              <a:rPr lang="fr-FR" b="1" dirty="0"/>
              <a:t>                   Table A</a:t>
            </a:r>
          </a:p>
        </p:txBody>
      </p:sp>
      <p:sp>
        <p:nvSpPr>
          <p:cNvPr id="55" name="Rectangle 54">
            <a:extLst>
              <a:ext uri="{FF2B5EF4-FFF2-40B4-BE49-F238E27FC236}">
                <a16:creationId xmlns:a16="http://schemas.microsoft.com/office/drawing/2014/main" id="{4F9CB957-E399-6019-89AA-274929D9C399}"/>
              </a:ext>
            </a:extLst>
          </p:cNvPr>
          <p:cNvSpPr/>
          <p:nvPr/>
        </p:nvSpPr>
        <p:spPr>
          <a:xfrm>
            <a:off x="4075770" y="3418025"/>
            <a:ext cx="1406439" cy="4004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p:txBody>
      </p:sp>
      <p:sp>
        <p:nvSpPr>
          <p:cNvPr id="56" name="ZoneTexte 55">
            <a:extLst>
              <a:ext uri="{FF2B5EF4-FFF2-40B4-BE49-F238E27FC236}">
                <a16:creationId xmlns:a16="http://schemas.microsoft.com/office/drawing/2014/main" id="{B8C2CA72-D9A3-B476-2FB0-533FC78BF77A}"/>
              </a:ext>
            </a:extLst>
          </p:cNvPr>
          <p:cNvSpPr txBox="1"/>
          <p:nvPr/>
        </p:nvSpPr>
        <p:spPr>
          <a:xfrm>
            <a:off x="4241301" y="3446614"/>
            <a:ext cx="1187622" cy="307777"/>
          </a:xfrm>
          <a:prstGeom prst="rect">
            <a:avLst/>
          </a:prstGeom>
          <a:noFill/>
        </p:spPr>
        <p:txBody>
          <a:bodyPr wrap="square">
            <a:spAutoFit/>
          </a:bodyPr>
          <a:lstStyle/>
          <a:p>
            <a:r>
              <a:rPr lang="fr-FR" sz="1400" dirty="0">
                <a:solidFill>
                  <a:schemeClr val="dk1"/>
                </a:solidFill>
                <a:latin typeface="DM Sans"/>
                <a:sym typeface="DM Sans"/>
              </a:rPr>
              <a:t>Obj1(1,</a:t>
            </a:r>
            <a:r>
              <a:rPr lang="fr-FR" sz="1400" b="0" i="0" dirty="0">
                <a:effectLst/>
                <a:latin typeface="-apple-system"/>
              </a:rPr>
              <a:t> "</a:t>
            </a:r>
            <a:r>
              <a:rPr lang="fr-FR" sz="1400" dirty="0" err="1">
                <a:solidFill>
                  <a:schemeClr val="dk1"/>
                </a:solidFill>
                <a:latin typeface="DM Sans"/>
                <a:sym typeface="DM Sans"/>
              </a:rPr>
              <a:t>ali</a:t>
            </a:r>
            <a:r>
              <a:rPr lang="fr-FR" sz="1400" b="0" i="0" dirty="0">
                <a:effectLst/>
                <a:latin typeface="-apple-system"/>
              </a:rPr>
              <a:t> "</a:t>
            </a:r>
            <a:r>
              <a:rPr lang="fr-FR" sz="1400" dirty="0">
                <a:latin typeface="-apple-system"/>
              </a:rPr>
              <a:t>)</a:t>
            </a:r>
            <a:endParaRPr lang="fr-FR" sz="1400" dirty="0"/>
          </a:p>
        </p:txBody>
      </p:sp>
      <p:sp>
        <p:nvSpPr>
          <p:cNvPr id="74" name="ZoneTexte 73">
            <a:extLst>
              <a:ext uri="{FF2B5EF4-FFF2-40B4-BE49-F238E27FC236}">
                <a16:creationId xmlns:a16="http://schemas.microsoft.com/office/drawing/2014/main" id="{AC53B239-13CB-9EA5-C337-D28CD6F56734}"/>
              </a:ext>
            </a:extLst>
          </p:cNvPr>
          <p:cNvSpPr txBox="1"/>
          <p:nvPr/>
        </p:nvSpPr>
        <p:spPr>
          <a:xfrm>
            <a:off x="12338969" y="3592500"/>
            <a:ext cx="1271012" cy="369332"/>
          </a:xfrm>
          <a:prstGeom prst="rect">
            <a:avLst/>
          </a:prstGeom>
          <a:noFill/>
        </p:spPr>
        <p:txBody>
          <a:bodyPr wrap="square">
            <a:spAutoFit/>
          </a:bodyPr>
          <a:lstStyle/>
          <a:p>
            <a:r>
              <a:rPr lang="fr-FR" sz="1800" b="1" u="sng" dirty="0">
                <a:solidFill>
                  <a:schemeClr val="dk1"/>
                </a:solidFill>
                <a:latin typeface="DM Sans"/>
                <a:sym typeface="DM Sans"/>
              </a:rPr>
              <a:t>Obj1</a:t>
            </a:r>
            <a:endParaRPr lang="fr-FR" b="1" u="sng" dirty="0"/>
          </a:p>
        </p:txBody>
      </p:sp>
      <p:sp>
        <p:nvSpPr>
          <p:cNvPr id="77" name="ZoneTexte 76">
            <a:extLst>
              <a:ext uri="{FF2B5EF4-FFF2-40B4-BE49-F238E27FC236}">
                <a16:creationId xmlns:a16="http://schemas.microsoft.com/office/drawing/2014/main" id="{CCCF531C-33E3-3AF0-A7BD-518624D36229}"/>
              </a:ext>
            </a:extLst>
          </p:cNvPr>
          <p:cNvSpPr txBox="1"/>
          <p:nvPr/>
        </p:nvSpPr>
        <p:spPr>
          <a:xfrm>
            <a:off x="12338969" y="3958260"/>
            <a:ext cx="718484" cy="369332"/>
          </a:xfrm>
          <a:prstGeom prst="rect">
            <a:avLst/>
          </a:prstGeom>
          <a:noFill/>
        </p:spPr>
        <p:txBody>
          <a:bodyPr wrap="square">
            <a:spAutoFit/>
          </a:bodyPr>
          <a:lstStyle/>
          <a:p>
            <a:r>
              <a:rPr lang="fr-FR" sz="1800" b="1" u="sng" dirty="0">
                <a:solidFill>
                  <a:schemeClr val="dk1"/>
                </a:solidFill>
                <a:latin typeface="DM Sans"/>
                <a:sym typeface="DM Sans"/>
              </a:rPr>
              <a:t>Obj2</a:t>
            </a:r>
            <a:endParaRPr lang="fr-FR" b="1" u="sng" dirty="0"/>
          </a:p>
        </p:txBody>
      </p:sp>
      <p:sp>
        <p:nvSpPr>
          <p:cNvPr id="78" name="ZoneTexte 77">
            <a:extLst>
              <a:ext uri="{FF2B5EF4-FFF2-40B4-BE49-F238E27FC236}">
                <a16:creationId xmlns:a16="http://schemas.microsoft.com/office/drawing/2014/main" id="{31C10C4C-AF0C-AF1A-F525-ACE5954D43D8}"/>
              </a:ext>
            </a:extLst>
          </p:cNvPr>
          <p:cNvSpPr txBox="1"/>
          <p:nvPr/>
        </p:nvSpPr>
        <p:spPr>
          <a:xfrm>
            <a:off x="12370987" y="4325534"/>
            <a:ext cx="853522" cy="369332"/>
          </a:xfrm>
          <a:prstGeom prst="rect">
            <a:avLst/>
          </a:prstGeom>
          <a:noFill/>
        </p:spPr>
        <p:txBody>
          <a:bodyPr wrap="square">
            <a:spAutoFit/>
          </a:bodyPr>
          <a:lstStyle/>
          <a:p>
            <a:r>
              <a:rPr lang="fr-FR" sz="1800" b="1" u="sng" dirty="0">
                <a:solidFill>
                  <a:schemeClr val="dk1"/>
                </a:solidFill>
                <a:latin typeface="DM Sans"/>
                <a:sym typeface="DM Sans"/>
              </a:rPr>
              <a:t>Obj3</a:t>
            </a:r>
            <a:endParaRPr lang="fr-FR" b="1" u="sng" dirty="0"/>
          </a:p>
        </p:txBody>
      </p:sp>
      <p:pic>
        <p:nvPicPr>
          <p:cNvPr id="89" name="Image 88">
            <a:extLst>
              <a:ext uri="{FF2B5EF4-FFF2-40B4-BE49-F238E27FC236}">
                <a16:creationId xmlns:a16="http://schemas.microsoft.com/office/drawing/2014/main" id="{E9FDEDDB-5D66-CC99-BD12-CC48EA8AF9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8835" y="3247151"/>
            <a:ext cx="1696625" cy="1696625"/>
          </a:xfrm>
          <a:prstGeom prst="rect">
            <a:avLst/>
          </a:prstGeom>
        </p:spPr>
      </p:pic>
      <p:cxnSp>
        <p:nvCxnSpPr>
          <p:cNvPr id="91" name="Connecteur : en arc 90">
            <a:extLst>
              <a:ext uri="{FF2B5EF4-FFF2-40B4-BE49-F238E27FC236}">
                <a16:creationId xmlns:a16="http://schemas.microsoft.com/office/drawing/2014/main" id="{BFB3F317-2700-F7C6-4DAE-5781C2E89419}"/>
              </a:ext>
            </a:extLst>
          </p:cNvPr>
          <p:cNvCxnSpPr>
            <a:cxnSpLocks/>
            <a:stCxn id="55" idx="3"/>
            <a:endCxn id="74" idx="1"/>
          </p:cNvCxnSpPr>
          <p:nvPr/>
        </p:nvCxnSpPr>
        <p:spPr>
          <a:xfrm>
            <a:off x="5482209" y="3618227"/>
            <a:ext cx="6856760" cy="158939"/>
          </a:xfrm>
          <a:prstGeom prst="curved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0" name="Connecteur : en arc 99">
            <a:extLst>
              <a:ext uri="{FF2B5EF4-FFF2-40B4-BE49-F238E27FC236}">
                <a16:creationId xmlns:a16="http://schemas.microsoft.com/office/drawing/2014/main" id="{6CDD9293-DF4E-65BB-CD86-EDEC95493684}"/>
              </a:ext>
            </a:extLst>
          </p:cNvPr>
          <p:cNvCxnSpPr>
            <a:cxnSpLocks/>
            <a:endCxn id="77" idx="1"/>
          </p:cNvCxnSpPr>
          <p:nvPr/>
        </p:nvCxnSpPr>
        <p:spPr>
          <a:xfrm>
            <a:off x="5498011" y="4128723"/>
            <a:ext cx="6840958" cy="14203"/>
          </a:xfrm>
          <a:prstGeom prst="curved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3" name="Connecteur : en arc 102">
            <a:extLst>
              <a:ext uri="{FF2B5EF4-FFF2-40B4-BE49-F238E27FC236}">
                <a16:creationId xmlns:a16="http://schemas.microsoft.com/office/drawing/2014/main" id="{E24B0FD4-B40E-AA40-0A28-F958BEBEA36B}"/>
              </a:ext>
            </a:extLst>
          </p:cNvPr>
          <p:cNvCxnSpPr>
            <a:cxnSpLocks/>
            <a:stCxn id="41" idx="3"/>
            <a:endCxn id="78" idx="1"/>
          </p:cNvCxnSpPr>
          <p:nvPr/>
        </p:nvCxnSpPr>
        <p:spPr>
          <a:xfrm flipV="1">
            <a:off x="5685789" y="4510200"/>
            <a:ext cx="6685198" cy="162957"/>
          </a:xfrm>
          <a:prstGeom prst="curved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sp>
        <p:nvSpPr>
          <p:cNvPr id="108" name="ZoneTexte 107">
            <a:extLst>
              <a:ext uri="{FF2B5EF4-FFF2-40B4-BE49-F238E27FC236}">
                <a16:creationId xmlns:a16="http://schemas.microsoft.com/office/drawing/2014/main" id="{B1E2D177-70EC-6704-F623-28C5F2ACECD5}"/>
              </a:ext>
            </a:extLst>
          </p:cNvPr>
          <p:cNvSpPr txBox="1"/>
          <p:nvPr/>
        </p:nvSpPr>
        <p:spPr>
          <a:xfrm>
            <a:off x="7194693" y="2595050"/>
            <a:ext cx="3112910" cy="707886"/>
          </a:xfrm>
          <a:prstGeom prst="rect">
            <a:avLst/>
          </a:prstGeom>
          <a:noFill/>
        </p:spPr>
        <p:txBody>
          <a:bodyPr wrap="square">
            <a:spAutoFit/>
          </a:bodyPr>
          <a:lstStyle/>
          <a:p>
            <a:r>
              <a:rPr lang="fr-FR" sz="4000" b="1" kern="1200" dirty="0">
                <a:solidFill>
                  <a:srgbClr val="000000"/>
                </a:solidFill>
                <a:effectLst/>
                <a:latin typeface="Bauhaus 93" panose="04030905020B02020C02" pitchFamily="82" charset="0"/>
              </a:rPr>
              <a:t>OUTIL ORM</a:t>
            </a:r>
            <a:endParaRPr lang="fr-FR" sz="4000" b="1" dirty="0">
              <a:latin typeface="Bauhaus 93" panose="04030905020B02020C02" pitchFamily="82" charset="0"/>
            </a:endParaRPr>
          </a:p>
        </p:txBody>
      </p:sp>
      <p:pic>
        <p:nvPicPr>
          <p:cNvPr id="111" name="Image 110">
            <a:extLst>
              <a:ext uri="{FF2B5EF4-FFF2-40B4-BE49-F238E27FC236}">
                <a16:creationId xmlns:a16="http://schemas.microsoft.com/office/drawing/2014/main" id="{E28B1411-1B21-4A2F-17DA-AB28F4879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0612" y="5238884"/>
            <a:ext cx="1105094" cy="1105094"/>
          </a:xfrm>
          <a:prstGeom prst="rect">
            <a:avLst/>
          </a:prstGeom>
        </p:spPr>
      </p:pic>
      <p:sp>
        <p:nvSpPr>
          <p:cNvPr id="131" name="Rectangle 130">
            <a:extLst>
              <a:ext uri="{FF2B5EF4-FFF2-40B4-BE49-F238E27FC236}">
                <a16:creationId xmlns:a16="http://schemas.microsoft.com/office/drawing/2014/main" id="{4622202F-19D5-F0A6-F0AA-5C43E813CB8F}"/>
              </a:ext>
            </a:extLst>
          </p:cNvPr>
          <p:cNvSpPr/>
          <p:nvPr/>
        </p:nvSpPr>
        <p:spPr>
          <a:xfrm>
            <a:off x="5039544" y="5907488"/>
            <a:ext cx="6890841" cy="28783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fr-FR" b="1" i="0" u="sng" dirty="0">
                <a:effectLst/>
                <a:latin typeface="-apple-system"/>
              </a:rPr>
              <a:t>ORM (Object-</a:t>
            </a:r>
            <a:r>
              <a:rPr lang="fr-FR" b="1" i="0" u="sng" dirty="0" err="1">
                <a:effectLst/>
                <a:latin typeface="-apple-system"/>
              </a:rPr>
              <a:t>Relational</a:t>
            </a:r>
            <a:r>
              <a:rPr lang="fr-FR" b="1" i="0" u="sng" dirty="0">
                <a:effectLst/>
                <a:latin typeface="-apple-system"/>
              </a:rPr>
              <a:t> Mapping) </a:t>
            </a:r>
            <a:r>
              <a:rPr lang="fr-FR" b="0" i="0" dirty="0">
                <a:effectLst/>
                <a:latin typeface="-apple-system"/>
              </a:rPr>
              <a:t>est une technique de programmation qui permet de faire correspondre </a:t>
            </a:r>
            <a:r>
              <a:rPr lang="fr-FR" b="0" i="0">
                <a:effectLst/>
                <a:latin typeface="-apple-system"/>
              </a:rPr>
              <a:t>les objets </a:t>
            </a:r>
            <a:r>
              <a:rPr lang="fr-FR" b="0" i="0" dirty="0">
                <a:effectLst/>
                <a:latin typeface="-apple-system"/>
              </a:rPr>
              <a:t>d'une application aux tables d'une base de données relationnelle. </a:t>
            </a:r>
            <a:r>
              <a:rPr lang="fr-FR" dirty="0">
                <a:latin typeface="-apple-system"/>
              </a:rPr>
              <a:t>L'objectif principal de </a:t>
            </a:r>
            <a:r>
              <a:rPr lang="fr-FR" b="1" dirty="0">
                <a:latin typeface="-apple-system"/>
              </a:rPr>
              <a:t>l'ORM</a:t>
            </a:r>
            <a:r>
              <a:rPr lang="fr-FR" dirty="0">
                <a:latin typeface="-apple-system"/>
              </a:rPr>
              <a:t> est de faciliter l'interaction entre </a:t>
            </a:r>
            <a:r>
              <a:rPr lang="fr-FR">
                <a:latin typeface="-apple-system"/>
              </a:rPr>
              <a:t>les objets </a:t>
            </a:r>
            <a:r>
              <a:rPr lang="fr-FR" dirty="0">
                <a:latin typeface="-apple-system"/>
              </a:rPr>
              <a:t>de l'application et la base de données en automatisant le processus de </a:t>
            </a:r>
            <a:r>
              <a:rPr lang="fr-FR" b="1" u="sng" dirty="0">
                <a:latin typeface="-apple-system"/>
              </a:rPr>
              <a:t>mapping</a:t>
            </a:r>
            <a:r>
              <a:rPr lang="fr-FR" dirty="0">
                <a:latin typeface="-apple-system"/>
              </a:rPr>
              <a:t> et de </a:t>
            </a:r>
            <a:r>
              <a:rPr lang="fr-FR" b="1" u="sng" dirty="0">
                <a:latin typeface="-apple-system"/>
              </a:rPr>
              <a:t>persistance des données.</a:t>
            </a:r>
          </a:p>
          <a:p>
            <a:pPr algn="ctr">
              <a:lnSpc>
                <a:spcPct val="150000"/>
              </a:lnSpc>
            </a:pPr>
            <a:endParaRPr lang="fr-FR" dirty="0"/>
          </a:p>
        </p:txBody>
      </p:sp>
      <p:sp>
        <p:nvSpPr>
          <p:cNvPr id="133" name="Ellipse 132">
            <a:extLst>
              <a:ext uri="{FF2B5EF4-FFF2-40B4-BE49-F238E27FC236}">
                <a16:creationId xmlns:a16="http://schemas.microsoft.com/office/drawing/2014/main" id="{561684BF-9515-4F45-45F0-F9EC955EFC3B}"/>
              </a:ext>
            </a:extLst>
          </p:cNvPr>
          <p:cNvSpPr/>
          <p:nvPr/>
        </p:nvSpPr>
        <p:spPr>
          <a:xfrm>
            <a:off x="404619" y="6518774"/>
            <a:ext cx="3584544" cy="17704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latin typeface="-apple-system"/>
              </a:rPr>
              <a:t>faire référence à la correspondance entre </a:t>
            </a:r>
            <a:r>
              <a:rPr lang="fr-FR">
                <a:latin typeface="-apple-system"/>
              </a:rPr>
              <a:t>les objets </a:t>
            </a:r>
            <a:r>
              <a:rPr lang="fr-FR" dirty="0">
                <a:latin typeface="-apple-system"/>
              </a:rPr>
              <a:t>de votre application et les tables de la base de données relationnelle.</a:t>
            </a:r>
          </a:p>
        </p:txBody>
      </p:sp>
      <p:sp>
        <p:nvSpPr>
          <p:cNvPr id="134" name="Ellipse 133">
            <a:extLst>
              <a:ext uri="{FF2B5EF4-FFF2-40B4-BE49-F238E27FC236}">
                <a16:creationId xmlns:a16="http://schemas.microsoft.com/office/drawing/2014/main" id="{5E0FF437-901E-C422-2515-DBDD0DF11250}"/>
              </a:ext>
            </a:extLst>
          </p:cNvPr>
          <p:cNvSpPr/>
          <p:nvPr/>
        </p:nvSpPr>
        <p:spPr>
          <a:xfrm>
            <a:off x="13568409" y="6724911"/>
            <a:ext cx="4512570" cy="17704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latin typeface="-apple-system"/>
              </a:rPr>
              <a:t>la gestion de la sauvegarde, de la récupération et de la manipulation </a:t>
            </a:r>
            <a:r>
              <a:rPr lang="fr-FR">
                <a:latin typeface="-apple-system"/>
              </a:rPr>
              <a:t>des objets </a:t>
            </a:r>
            <a:r>
              <a:rPr lang="fr-FR" dirty="0">
                <a:latin typeface="-apple-system"/>
              </a:rPr>
              <a:t>de votre application dans une base de données relationnelle.</a:t>
            </a:r>
          </a:p>
        </p:txBody>
      </p:sp>
      <p:cxnSp>
        <p:nvCxnSpPr>
          <p:cNvPr id="138" name="Connecteur : en arc 137">
            <a:extLst>
              <a:ext uri="{FF2B5EF4-FFF2-40B4-BE49-F238E27FC236}">
                <a16:creationId xmlns:a16="http://schemas.microsoft.com/office/drawing/2014/main" id="{D68BA77E-63B6-DEF2-C3CB-6CED20D36650}"/>
              </a:ext>
            </a:extLst>
          </p:cNvPr>
          <p:cNvCxnSpPr>
            <a:endCxn id="133" idx="6"/>
          </p:cNvCxnSpPr>
          <p:nvPr/>
        </p:nvCxnSpPr>
        <p:spPr>
          <a:xfrm rot="10800000">
            <a:off x="3989164" y="7404022"/>
            <a:ext cx="2606409" cy="88524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Connecteur : en arc 139">
            <a:extLst>
              <a:ext uri="{FF2B5EF4-FFF2-40B4-BE49-F238E27FC236}">
                <a16:creationId xmlns:a16="http://schemas.microsoft.com/office/drawing/2014/main" id="{BFEE2F8D-40AA-D292-90A8-EFA02A57529E}"/>
              </a:ext>
            </a:extLst>
          </p:cNvPr>
          <p:cNvCxnSpPr>
            <a:cxnSpLocks/>
            <a:endCxn id="134" idx="2"/>
          </p:cNvCxnSpPr>
          <p:nvPr/>
        </p:nvCxnSpPr>
        <p:spPr>
          <a:xfrm flipV="1">
            <a:off x="10307603" y="7610159"/>
            <a:ext cx="3260806" cy="58630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0B67548E-B82D-917D-B60A-06C05C20D4D8}"/>
              </a:ext>
            </a:extLst>
          </p:cNvPr>
          <p:cNvSpPr txBox="1"/>
          <p:nvPr/>
        </p:nvSpPr>
        <p:spPr>
          <a:xfrm>
            <a:off x="431032" y="2047156"/>
            <a:ext cx="1002128" cy="538609"/>
          </a:xfrm>
          <a:prstGeom prst="rect">
            <a:avLst/>
          </a:prstGeom>
          <a:noFill/>
        </p:spPr>
        <p:txBody>
          <a:bodyPr wrap="square">
            <a:spAutoFit/>
          </a:bodyPr>
          <a:lstStyle/>
          <a:p>
            <a:pPr algn="ctr"/>
            <a:r>
              <a:rPr lang="en-US" sz="2900" b="1" spc="-15" dirty="0">
                <a:solidFill>
                  <a:srgbClr val="FFFFFF"/>
                </a:solidFill>
                <a:latin typeface="Trebuchet MS"/>
              </a:rPr>
              <a:t>5</a:t>
            </a:r>
            <a:endParaRPr lang="fr-FR" sz="2900" b="1" spc="-15" dirty="0">
              <a:solidFill>
                <a:srgbClr val="FFFFFF"/>
              </a:solidFill>
              <a:latin typeface="Trebuchet MS"/>
            </a:endParaRPr>
          </a:p>
        </p:txBody>
      </p:sp>
    </p:spTree>
    <p:extLst>
      <p:ext uri="{BB962C8B-B14F-4D97-AF65-F5344CB8AC3E}">
        <p14:creationId xmlns:p14="http://schemas.microsoft.com/office/powerpoint/2010/main" val="12506024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9"/>
                                        </p:tgtEl>
                                        <p:attrNameLst>
                                          <p:attrName>style.visibility</p:attrName>
                                        </p:attrNameLst>
                                      </p:cBhvr>
                                      <p:to>
                                        <p:strVal val="visible"/>
                                      </p:to>
                                    </p:set>
                                    <p:animEffect transition="in" filter="fade">
                                      <p:cBhvr>
                                        <p:cTn id="41" dur="500"/>
                                        <p:tgtEl>
                                          <p:spTgt spid="109"/>
                                        </p:tgtEl>
                                      </p:cBhvr>
                                    </p:animEffect>
                                  </p:childTnLst>
                                </p:cTn>
                              </p:par>
                              <p:par>
                                <p:cTn id="42" presetID="10" presetClass="entr" presetSubtype="0" fill="hold" nodeType="withEffect">
                                  <p:stCondLst>
                                    <p:cond delay="0"/>
                                  </p:stCondLst>
                                  <p:childTnLst>
                                    <p:set>
                                      <p:cBhvr>
                                        <p:cTn id="43" dur="1" fill="hold">
                                          <p:stCondLst>
                                            <p:cond delay="0"/>
                                          </p:stCondLst>
                                        </p:cTn>
                                        <p:tgtEl>
                                          <p:spTgt spid="111"/>
                                        </p:tgtEl>
                                        <p:attrNameLst>
                                          <p:attrName>style.visibility</p:attrName>
                                        </p:attrNameLst>
                                      </p:cBhvr>
                                      <p:to>
                                        <p:strVal val="visible"/>
                                      </p:to>
                                    </p:set>
                                    <p:animEffect transition="in" filter="fade">
                                      <p:cBhvr>
                                        <p:cTn id="44" dur="500"/>
                                        <p:tgtEl>
                                          <p:spTgt spid="11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500"/>
                                        <p:tgtEl>
                                          <p:spTgt spid="7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89"/>
                                        </p:tgtEl>
                                        <p:attrNameLst>
                                          <p:attrName>style.visibility</p:attrName>
                                        </p:attrNameLst>
                                      </p:cBhvr>
                                      <p:to>
                                        <p:strVal val="visible"/>
                                      </p:to>
                                    </p:set>
                                    <p:animEffect transition="in" filter="fade">
                                      <p:cBhvr>
                                        <p:cTn id="64" dur="500"/>
                                        <p:tgtEl>
                                          <p:spTgt spid="89"/>
                                        </p:tgtEl>
                                      </p:cBhvr>
                                    </p:animEffect>
                                  </p:childTnLst>
                                </p:cTn>
                              </p:par>
                              <p:par>
                                <p:cTn id="65" presetID="10" presetClass="entr" presetSubtype="0" fill="hold" nodeType="with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500"/>
                                        <p:tgtEl>
                                          <p:spTgt spid="91"/>
                                        </p:tgtEl>
                                      </p:cBhvr>
                                    </p:animEffect>
                                  </p:childTnLst>
                                </p:cTn>
                              </p:par>
                              <p:par>
                                <p:cTn id="68" presetID="10" presetClass="entr" presetSubtype="0" fill="hold" nodeType="with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par>
                                <p:cTn id="71" presetID="10"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animEffect transition="in" filter="fade">
                                      <p:cBhvr>
                                        <p:cTn id="73" dur="500"/>
                                        <p:tgtEl>
                                          <p:spTgt spid="10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08"/>
                                        </p:tgtEl>
                                        <p:attrNameLst>
                                          <p:attrName>style.visibility</p:attrName>
                                        </p:attrNameLst>
                                      </p:cBhvr>
                                      <p:to>
                                        <p:strVal val="visible"/>
                                      </p:to>
                                    </p:set>
                                    <p:animEffect transition="in" filter="fade">
                                      <p:cBhvr>
                                        <p:cTn id="76" dur="500"/>
                                        <p:tgtEl>
                                          <p:spTgt spid="108"/>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31"/>
                                        </p:tgtEl>
                                        <p:attrNameLst>
                                          <p:attrName>style.visibility</p:attrName>
                                        </p:attrNameLst>
                                      </p:cBhvr>
                                      <p:to>
                                        <p:strVal val="visible"/>
                                      </p:to>
                                    </p:set>
                                    <p:anim calcmode="lin" valueType="num">
                                      <p:cBhvr additive="base">
                                        <p:cTn id="81" dur="500" fill="hold"/>
                                        <p:tgtEl>
                                          <p:spTgt spid="131"/>
                                        </p:tgtEl>
                                        <p:attrNameLst>
                                          <p:attrName>ppt_x</p:attrName>
                                        </p:attrNameLst>
                                      </p:cBhvr>
                                      <p:tavLst>
                                        <p:tav tm="0">
                                          <p:val>
                                            <p:strVal val="#ppt_x"/>
                                          </p:val>
                                        </p:tav>
                                        <p:tav tm="100000">
                                          <p:val>
                                            <p:strVal val="#ppt_x"/>
                                          </p:val>
                                        </p:tav>
                                      </p:tavLst>
                                    </p:anim>
                                    <p:anim calcmode="lin" valueType="num">
                                      <p:cBhvr additive="base">
                                        <p:cTn id="82"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33"/>
                                        </p:tgtEl>
                                        <p:attrNameLst>
                                          <p:attrName>style.visibility</p:attrName>
                                        </p:attrNameLst>
                                      </p:cBhvr>
                                      <p:to>
                                        <p:strVal val="visible"/>
                                      </p:to>
                                    </p:set>
                                    <p:animEffect transition="in" filter="fade">
                                      <p:cBhvr>
                                        <p:cTn id="87" dur="500"/>
                                        <p:tgtEl>
                                          <p:spTgt spid="133"/>
                                        </p:tgtEl>
                                      </p:cBhvr>
                                    </p:animEffect>
                                  </p:childTnLst>
                                </p:cTn>
                              </p:par>
                              <p:par>
                                <p:cTn id="88" presetID="10" presetClass="entr" presetSubtype="0" fill="hold" nodeType="withEffect">
                                  <p:stCondLst>
                                    <p:cond delay="0"/>
                                  </p:stCondLst>
                                  <p:childTnLst>
                                    <p:set>
                                      <p:cBhvr>
                                        <p:cTn id="89" dur="1" fill="hold">
                                          <p:stCondLst>
                                            <p:cond delay="0"/>
                                          </p:stCondLst>
                                        </p:cTn>
                                        <p:tgtEl>
                                          <p:spTgt spid="138"/>
                                        </p:tgtEl>
                                        <p:attrNameLst>
                                          <p:attrName>style.visibility</p:attrName>
                                        </p:attrNameLst>
                                      </p:cBhvr>
                                      <p:to>
                                        <p:strVal val="visible"/>
                                      </p:to>
                                    </p:set>
                                    <p:animEffect transition="in" filter="fade">
                                      <p:cBhvr>
                                        <p:cTn id="90" dur="500"/>
                                        <p:tgtEl>
                                          <p:spTgt spid="138"/>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134"/>
                                        </p:tgtEl>
                                        <p:attrNameLst>
                                          <p:attrName>style.visibility</p:attrName>
                                        </p:attrNameLst>
                                      </p:cBhvr>
                                      <p:to>
                                        <p:strVal val="visible"/>
                                      </p:to>
                                    </p:set>
                                    <p:anim calcmode="lin" valueType="num">
                                      <p:cBhvr additive="base">
                                        <p:cTn id="95" dur="500" fill="hold"/>
                                        <p:tgtEl>
                                          <p:spTgt spid="134"/>
                                        </p:tgtEl>
                                        <p:attrNameLst>
                                          <p:attrName>ppt_x</p:attrName>
                                        </p:attrNameLst>
                                      </p:cBhvr>
                                      <p:tavLst>
                                        <p:tav tm="0">
                                          <p:val>
                                            <p:strVal val="#ppt_x"/>
                                          </p:val>
                                        </p:tav>
                                        <p:tav tm="100000">
                                          <p:val>
                                            <p:strVal val="#ppt_x"/>
                                          </p:val>
                                        </p:tav>
                                      </p:tavLst>
                                    </p:anim>
                                    <p:anim calcmode="lin" valueType="num">
                                      <p:cBhvr additive="base">
                                        <p:cTn id="96" dur="500" fill="hold"/>
                                        <p:tgtEl>
                                          <p:spTgt spid="134"/>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140"/>
                                        </p:tgtEl>
                                        <p:attrNameLst>
                                          <p:attrName>style.visibility</p:attrName>
                                        </p:attrNameLst>
                                      </p:cBhvr>
                                      <p:to>
                                        <p:strVal val="visible"/>
                                      </p:to>
                                    </p:set>
                                    <p:anim calcmode="lin" valueType="num">
                                      <p:cBhvr additive="base">
                                        <p:cTn id="99" dur="500" fill="hold"/>
                                        <p:tgtEl>
                                          <p:spTgt spid="140"/>
                                        </p:tgtEl>
                                        <p:attrNameLst>
                                          <p:attrName>ppt_x</p:attrName>
                                        </p:attrNameLst>
                                      </p:cBhvr>
                                      <p:tavLst>
                                        <p:tav tm="0">
                                          <p:val>
                                            <p:strVal val="#ppt_x"/>
                                          </p:val>
                                        </p:tav>
                                        <p:tav tm="100000">
                                          <p:val>
                                            <p:strVal val="#ppt_x"/>
                                          </p:val>
                                        </p:tav>
                                      </p:tavLst>
                                    </p:anim>
                                    <p:anim calcmode="lin" valueType="num">
                                      <p:cBhvr additive="base">
                                        <p:cTn id="100"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69" grpId="0" animBg="1"/>
      <p:bldP spid="66" grpId="0" animBg="1"/>
      <p:bldP spid="39" grpId="0"/>
      <p:bldP spid="41" grpId="0"/>
      <p:bldP spid="46" grpId="0"/>
      <p:bldP spid="55" grpId="0" animBg="1"/>
      <p:bldP spid="56" grpId="0"/>
      <p:bldP spid="74" grpId="0"/>
      <p:bldP spid="77" grpId="0"/>
      <p:bldP spid="78" grpId="0"/>
      <p:bldP spid="108" grpId="0"/>
      <p:bldP spid="131" grpId="0" animBg="1"/>
      <p:bldP spid="133" grpId="0" animBg="1"/>
      <p:bldP spid="1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9" name="object 9"/>
          <p:cNvSpPr/>
          <p:nvPr/>
        </p:nvSpPr>
        <p:spPr>
          <a:xfrm>
            <a:off x="0" y="9851027"/>
            <a:ext cx="6150516" cy="43597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10" name="object 10"/>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11" name="object 11"/>
          <p:cNvSpPr/>
          <p:nvPr/>
        </p:nvSpPr>
        <p:spPr>
          <a:xfrm>
            <a:off x="12167965" y="9851027"/>
            <a:ext cx="6120035" cy="435973"/>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12" name="object 12"/>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13" name="object 13"/>
          <p:cNvSpPr/>
          <p:nvPr/>
        </p:nvSpPr>
        <p:spPr>
          <a:xfrm>
            <a:off x="6150516" y="9851027"/>
            <a:ext cx="6017449" cy="435973"/>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14" name="object 14"/>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7407990" y="540195"/>
            <a:ext cx="3237994" cy="523220"/>
          </a:xfrm>
          <a:prstGeom prst="rect">
            <a:avLst/>
          </a:prstGeom>
          <a:noFill/>
        </p:spPr>
        <p:txBody>
          <a:bodyPr wrap="square">
            <a:spAutoFit/>
          </a:bodyPr>
          <a:lstStyle/>
          <a:p>
            <a:r>
              <a:rPr lang="en" sz="2800" b="1" dirty="0">
                <a:solidFill>
                  <a:schemeClr val="bg1"/>
                </a:solidFill>
                <a:latin typeface="Manrope"/>
                <a:sym typeface="Manrope"/>
              </a:rPr>
              <a:t>I- INTRODUCTION</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1304844"/>
          </a:xfrm>
          <a:prstGeom prst="rect">
            <a:avLst/>
          </a:prstGeom>
        </p:spPr>
        <p:txBody>
          <a:bodyPr vert="horz" wrap="square" lIns="0" tIns="12065" rIns="0" bIns="0" rtlCol="0">
            <a:spAutoFit/>
          </a:bodyPr>
          <a:lstStyle/>
          <a:p>
            <a:pPr marL="12700">
              <a:spcBef>
                <a:spcPts val="95"/>
              </a:spcBef>
            </a:pPr>
            <a:r>
              <a:rPr lang="fr-FR" sz="2800" spc="-60" dirty="0"/>
              <a:t>I.4- </a:t>
            </a:r>
            <a:r>
              <a:rPr lang="fr-FR" sz="2800" spc="-60" dirty="0">
                <a:sym typeface="Manrope"/>
              </a:rPr>
              <a:t> Ls outils </a:t>
            </a:r>
            <a:r>
              <a:rPr lang="en" sz="2800" dirty="0">
                <a:sym typeface="Manrope"/>
              </a:rPr>
              <a:t>ORM -JPA</a:t>
            </a:r>
            <a:br>
              <a:rPr lang="fr-FR" sz="2800" dirty="0"/>
            </a:br>
            <a:br>
              <a:rPr lang="fr-FR" sz="2800" dirty="0">
                <a:solidFill>
                  <a:schemeClr val="dk1"/>
                </a:solidFill>
                <a:latin typeface="Manrope"/>
                <a:sym typeface="Manrope"/>
              </a:rPr>
            </a:br>
            <a:endParaRPr sz="2800" spc="-60" dirty="0"/>
          </a:p>
        </p:txBody>
      </p:sp>
      <p:sp>
        <p:nvSpPr>
          <p:cNvPr id="7" name="ZoneTexte 6">
            <a:extLst>
              <a:ext uri="{FF2B5EF4-FFF2-40B4-BE49-F238E27FC236}">
                <a16:creationId xmlns:a16="http://schemas.microsoft.com/office/drawing/2014/main" id="{C0FFF603-0994-840C-EC11-7BB517B7360C}"/>
              </a:ext>
            </a:extLst>
          </p:cNvPr>
          <p:cNvSpPr txBox="1"/>
          <p:nvPr/>
        </p:nvSpPr>
        <p:spPr>
          <a:xfrm>
            <a:off x="431032" y="2047156"/>
            <a:ext cx="1002128" cy="538609"/>
          </a:xfrm>
          <a:prstGeom prst="rect">
            <a:avLst/>
          </a:prstGeom>
          <a:noFill/>
        </p:spPr>
        <p:txBody>
          <a:bodyPr wrap="square">
            <a:spAutoFit/>
          </a:bodyPr>
          <a:lstStyle/>
          <a:p>
            <a:pPr algn="ctr"/>
            <a:r>
              <a:rPr lang="en-US" sz="2900" b="1" spc="-15" dirty="0">
                <a:solidFill>
                  <a:srgbClr val="FFFFFF"/>
                </a:solidFill>
                <a:latin typeface="Trebuchet MS"/>
              </a:rPr>
              <a:t>6</a:t>
            </a:r>
            <a:endParaRPr lang="fr-FR" sz="2900" b="1" spc="-15" dirty="0">
              <a:solidFill>
                <a:srgbClr val="FFFFFF"/>
              </a:solidFill>
              <a:latin typeface="Trebuchet MS"/>
            </a:endParaRPr>
          </a:p>
        </p:txBody>
      </p:sp>
      <p:pic>
        <p:nvPicPr>
          <p:cNvPr id="24" name="Image 23">
            <a:extLst>
              <a:ext uri="{FF2B5EF4-FFF2-40B4-BE49-F238E27FC236}">
                <a16:creationId xmlns:a16="http://schemas.microsoft.com/office/drawing/2014/main" id="{4818FA83-CD62-2A6E-7B92-D26161C3C4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1018" y="3847356"/>
            <a:ext cx="3915892" cy="4976446"/>
          </a:xfrm>
          <a:prstGeom prst="rect">
            <a:avLst/>
          </a:prstGeom>
        </p:spPr>
      </p:pic>
      <p:pic>
        <p:nvPicPr>
          <p:cNvPr id="26" name="Image 25">
            <a:extLst>
              <a:ext uri="{FF2B5EF4-FFF2-40B4-BE49-F238E27FC236}">
                <a16:creationId xmlns:a16="http://schemas.microsoft.com/office/drawing/2014/main" id="{3BE01487-D490-74A6-7C03-AA37D5EB58D7}"/>
              </a:ext>
            </a:extLst>
          </p:cNvPr>
          <p:cNvPicPr>
            <a:picLocks noChangeAspect="1"/>
          </p:cNvPicPr>
          <p:nvPr/>
        </p:nvPicPr>
        <p:blipFill>
          <a:blip r:embed="rId3"/>
          <a:stretch>
            <a:fillRect/>
          </a:stretch>
        </p:blipFill>
        <p:spPr>
          <a:xfrm>
            <a:off x="12167965" y="3207176"/>
            <a:ext cx="5114647" cy="4475252"/>
          </a:xfrm>
          <a:prstGeom prst="rect">
            <a:avLst/>
          </a:prstGeom>
        </p:spPr>
      </p:pic>
      <p:cxnSp>
        <p:nvCxnSpPr>
          <p:cNvPr id="32" name="Connecteur : en angle 31">
            <a:extLst>
              <a:ext uri="{FF2B5EF4-FFF2-40B4-BE49-F238E27FC236}">
                <a16:creationId xmlns:a16="http://schemas.microsoft.com/office/drawing/2014/main" id="{DA8FD291-3A1F-C86E-56CE-56A48DBE3B79}"/>
              </a:ext>
            </a:extLst>
          </p:cNvPr>
          <p:cNvCxnSpPr>
            <a:cxnSpLocks/>
          </p:cNvCxnSpPr>
          <p:nvPr/>
        </p:nvCxnSpPr>
        <p:spPr>
          <a:xfrm flipV="1">
            <a:off x="7858964" y="5444802"/>
            <a:ext cx="5976664" cy="747394"/>
          </a:xfrm>
          <a:prstGeom prst="bentConnector3">
            <a:avLst>
              <a:gd name="adj1" fmla="val 50000"/>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Image 38">
            <a:extLst>
              <a:ext uri="{FF2B5EF4-FFF2-40B4-BE49-F238E27FC236}">
                <a16:creationId xmlns:a16="http://schemas.microsoft.com/office/drawing/2014/main" id="{6436AD2A-7792-B3A5-2D3C-A794335152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809085">
            <a:off x="15631983" y="3030578"/>
            <a:ext cx="1039247" cy="1039247"/>
          </a:xfrm>
          <a:prstGeom prst="rect">
            <a:avLst/>
          </a:prstGeom>
        </p:spPr>
      </p:pic>
      <p:pic>
        <p:nvPicPr>
          <p:cNvPr id="40" name="Image 39">
            <a:extLst>
              <a:ext uri="{FF2B5EF4-FFF2-40B4-BE49-F238E27FC236}">
                <a16:creationId xmlns:a16="http://schemas.microsoft.com/office/drawing/2014/main" id="{942D784E-BE6D-73BF-095D-0D91663C1B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887050">
            <a:off x="12455337" y="3279383"/>
            <a:ext cx="1302239" cy="541636"/>
          </a:xfrm>
          <a:prstGeom prst="rect">
            <a:avLst/>
          </a:prstGeom>
        </p:spPr>
      </p:pic>
      <p:pic>
        <p:nvPicPr>
          <p:cNvPr id="41" name="Image 40">
            <a:extLst>
              <a:ext uri="{FF2B5EF4-FFF2-40B4-BE49-F238E27FC236}">
                <a16:creationId xmlns:a16="http://schemas.microsoft.com/office/drawing/2014/main" id="{8D3E3F90-E164-59B2-93FE-114E6B45DC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835628" y="3217820"/>
            <a:ext cx="1776234" cy="1418627"/>
          </a:xfrm>
          <a:prstGeom prst="rect">
            <a:avLst/>
          </a:prstGeom>
        </p:spPr>
      </p:pic>
      <p:sp>
        <p:nvSpPr>
          <p:cNvPr id="44" name="Ellipse 43">
            <a:extLst>
              <a:ext uri="{FF2B5EF4-FFF2-40B4-BE49-F238E27FC236}">
                <a16:creationId xmlns:a16="http://schemas.microsoft.com/office/drawing/2014/main" id="{D8DFFD0D-726F-CA0D-D6A1-3DBAED0DE79F}"/>
              </a:ext>
            </a:extLst>
          </p:cNvPr>
          <p:cNvSpPr/>
          <p:nvPr/>
        </p:nvSpPr>
        <p:spPr>
          <a:xfrm>
            <a:off x="197372" y="4722924"/>
            <a:ext cx="5103375" cy="290529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latin typeface="DM Sans"/>
              </a:rPr>
              <a:t>JPA</a:t>
            </a:r>
            <a:r>
              <a:rPr lang="fr-FR" b="1" dirty="0">
                <a:solidFill>
                  <a:srgbClr val="FF0000"/>
                </a:solidFill>
                <a:latin typeface="DM Sans"/>
              </a:rPr>
              <a:t> Java </a:t>
            </a:r>
            <a:r>
              <a:rPr lang="fr-FR" b="1" dirty="0" err="1">
                <a:solidFill>
                  <a:srgbClr val="FF0000"/>
                </a:solidFill>
                <a:latin typeface="DM Sans"/>
              </a:rPr>
              <a:t>Persistence</a:t>
            </a:r>
            <a:r>
              <a:rPr lang="fr-FR" b="1" dirty="0">
                <a:solidFill>
                  <a:srgbClr val="FF0000"/>
                </a:solidFill>
                <a:latin typeface="DM Sans"/>
              </a:rPr>
              <a:t> API</a:t>
            </a:r>
            <a:r>
              <a:rPr lang="fr-FR" dirty="0">
                <a:latin typeface="DM Sans"/>
              </a:rPr>
              <a:t> est une API de haut niveau en Java qui fournit une interface pour travailler avec des entités persistantes. Elle définit un ensemble de spécifications pour la gestion de la persistance des données.</a:t>
            </a:r>
          </a:p>
        </p:txBody>
      </p:sp>
    </p:spTree>
    <p:extLst>
      <p:ext uri="{BB962C8B-B14F-4D97-AF65-F5344CB8AC3E}">
        <p14:creationId xmlns:p14="http://schemas.microsoft.com/office/powerpoint/2010/main" val="34215008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9" name="object 9"/>
          <p:cNvSpPr/>
          <p:nvPr/>
        </p:nvSpPr>
        <p:spPr>
          <a:xfrm>
            <a:off x="0" y="9851027"/>
            <a:ext cx="6150516" cy="43597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10" name="object 10"/>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11" name="object 11"/>
          <p:cNvSpPr/>
          <p:nvPr/>
        </p:nvSpPr>
        <p:spPr>
          <a:xfrm>
            <a:off x="12167965" y="9851027"/>
            <a:ext cx="6120035" cy="435973"/>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12" name="object 12"/>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13" name="object 13"/>
          <p:cNvSpPr/>
          <p:nvPr/>
        </p:nvSpPr>
        <p:spPr>
          <a:xfrm>
            <a:off x="6150516" y="9851027"/>
            <a:ext cx="6017449" cy="435973"/>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7407990" y="540195"/>
            <a:ext cx="3237994" cy="523220"/>
          </a:xfrm>
          <a:prstGeom prst="rect">
            <a:avLst/>
          </a:prstGeom>
          <a:noFill/>
        </p:spPr>
        <p:txBody>
          <a:bodyPr wrap="square">
            <a:spAutoFit/>
          </a:bodyPr>
          <a:lstStyle/>
          <a:p>
            <a:r>
              <a:rPr lang="en" sz="2800" b="1" dirty="0">
                <a:solidFill>
                  <a:schemeClr val="bg1"/>
                </a:solidFill>
                <a:latin typeface="Manrope"/>
                <a:sym typeface="Manrope"/>
              </a:rPr>
              <a:t>I- INTRODUCTION</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1304844"/>
          </a:xfrm>
          <a:prstGeom prst="rect">
            <a:avLst/>
          </a:prstGeom>
        </p:spPr>
        <p:txBody>
          <a:bodyPr vert="horz" wrap="square" lIns="0" tIns="12065" rIns="0" bIns="0" rtlCol="0">
            <a:spAutoFit/>
          </a:bodyPr>
          <a:lstStyle/>
          <a:p>
            <a:pPr marL="12700">
              <a:spcBef>
                <a:spcPts val="95"/>
              </a:spcBef>
            </a:pPr>
            <a:r>
              <a:rPr lang="fr-FR" sz="2800" spc="-60" dirty="0"/>
              <a:t>I.5- </a:t>
            </a:r>
            <a:r>
              <a:rPr lang="fr-FR" sz="2800" spc="-60" dirty="0">
                <a:sym typeface="Manrope"/>
              </a:rPr>
              <a:t> HIBERNATE</a:t>
            </a:r>
            <a:br>
              <a:rPr lang="fr-FR" sz="2800" dirty="0"/>
            </a:br>
            <a:br>
              <a:rPr lang="fr-FR" sz="2800" dirty="0">
                <a:solidFill>
                  <a:schemeClr val="dk1"/>
                </a:solidFill>
                <a:latin typeface="Manrope"/>
                <a:sym typeface="Manrope"/>
              </a:rPr>
            </a:br>
            <a:endParaRPr sz="2800" spc="-60" dirty="0"/>
          </a:p>
        </p:txBody>
      </p:sp>
      <p:sp>
        <p:nvSpPr>
          <p:cNvPr id="15" name="Rectangle 14">
            <a:extLst>
              <a:ext uri="{FF2B5EF4-FFF2-40B4-BE49-F238E27FC236}">
                <a16:creationId xmlns:a16="http://schemas.microsoft.com/office/drawing/2014/main" id="{6AF06DA0-DEB6-3D82-79D5-B9353A3EC67E}"/>
              </a:ext>
            </a:extLst>
          </p:cNvPr>
          <p:cNvSpPr/>
          <p:nvPr/>
        </p:nvSpPr>
        <p:spPr>
          <a:xfrm>
            <a:off x="2735288" y="6334665"/>
            <a:ext cx="11160028" cy="1728192"/>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nSpc>
                <a:spcPct val="150000"/>
              </a:lnSpc>
            </a:pPr>
            <a:r>
              <a:rPr lang="fr-FR" sz="1800" b="1" u="sng" dirty="0">
                <a:solidFill>
                  <a:schemeClr val="dk1"/>
                </a:solidFill>
                <a:latin typeface="DM Sans"/>
              </a:rPr>
              <a:t>Hibernate</a:t>
            </a:r>
            <a:r>
              <a:rPr lang="fr-FR" sz="1800" dirty="0">
                <a:solidFill>
                  <a:schemeClr val="dk1"/>
                </a:solidFill>
                <a:latin typeface="DM Sans"/>
              </a:rPr>
              <a:t> est un </a:t>
            </a:r>
            <a:r>
              <a:rPr lang="fr-FR" sz="1800" dirty="0" err="1">
                <a:solidFill>
                  <a:schemeClr val="dk1"/>
                </a:solidFill>
                <a:latin typeface="DM Sans"/>
              </a:rPr>
              <a:t>framework</a:t>
            </a:r>
            <a:r>
              <a:rPr lang="fr-FR" sz="1800" dirty="0">
                <a:solidFill>
                  <a:schemeClr val="dk1"/>
                </a:solidFill>
                <a:latin typeface="DM Sans"/>
              </a:rPr>
              <a:t> Java qui facilite le développement d'applications Java pour interagir avec la base de données. C'est un outil open source, léger et de mappage objet-relationnel (ORM). Hibernate met en œuvre les spécifications de </a:t>
            </a:r>
            <a:r>
              <a:rPr lang="fr-FR" sz="1800" b="1" dirty="0">
                <a:solidFill>
                  <a:srgbClr val="FF0000"/>
                </a:solidFill>
                <a:latin typeface="DM Sans"/>
              </a:rPr>
              <a:t>JPA (Java </a:t>
            </a:r>
            <a:r>
              <a:rPr lang="fr-FR" sz="1800" b="1" dirty="0" err="1">
                <a:solidFill>
                  <a:srgbClr val="FF0000"/>
                </a:solidFill>
                <a:latin typeface="DM Sans"/>
              </a:rPr>
              <a:t>Persistence</a:t>
            </a:r>
            <a:r>
              <a:rPr lang="fr-FR" sz="1800" b="1" dirty="0">
                <a:solidFill>
                  <a:srgbClr val="FF0000"/>
                </a:solidFill>
                <a:latin typeface="DM Sans"/>
              </a:rPr>
              <a:t> API) </a:t>
            </a:r>
            <a:r>
              <a:rPr lang="fr-FR" sz="1800" dirty="0">
                <a:solidFill>
                  <a:schemeClr val="dk1"/>
                </a:solidFill>
                <a:latin typeface="DM Sans"/>
              </a:rPr>
              <a:t>pour la persistance des données.</a:t>
            </a:r>
          </a:p>
        </p:txBody>
      </p:sp>
      <p:sp>
        <p:nvSpPr>
          <p:cNvPr id="21" name="Rectangle : coins arrondis 20">
            <a:extLst>
              <a:ext uri="{FF2B5EF4-FFF2-40B4-BE49-F238E27FC236}">
                <a16:creationId xmlns:a16="http://schemas.microsoft.com/office/drawing/2014/main" id="{9B165C79-256C-D597-17BB-721E38186E9B}"/>
              </a:ext>
            </a:extLst>
          </p:cNvPr>
          <p:cNvSpPr/>
          <p:nvPr/>
        </p:nvSpPr>
        <p:spPr>
          <a:xfrm>
            <a:off x="12733367" y="2911156"/>
            <a:ext cx="4752528" cy="31528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fr-FR"/>
          </a:p>
        </p:txBody>
      </p:sp>
      <p:sp>
        <p:nvSpPr>
          <p:cNvPr id="22" name="Rectangle 21">
            <a:extLst>
              <a:ext uri="{FF2B5EF4-FFF2-40B4-BE49-F238E27FC236}">
                <a16:creationId xmlns:a16="http://schemas.microsoft.com/office/drawing/2014/main" id="{301BF7BD-D763-8BF0-DBD5-4B81EFEFA1E7}"/>
              </a:ext>
            </a:extLst>
          </p:cNvPr>
          <p:cNvSpPr/>
          <p:nvPr/>
        </p:nvSpPr>
        <p:spPr>
          <a:xfrm>
            <a:off x="4533890" y="4729837"/>
            <a:ext cx="1600117" cy="402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fr-FR"/>
          </a:p>
        </p:txBody>
      </p:sp>
      <p:sp>
        <p:nvSpPr>
          <p:cNvPr id="24" name="Rectangle 23">
            <a:extLst>
              <a:ext uri="{FF2B5EF4-FFF2-40B4-BE49-F238E27FC236}">
                <a16:creationId xmlns:a16="http://schemas.microsoft.com/office/drawing/2014/main" id="{CD8CAF5D-B331-B4E7-86B1-0B2225CCD4D4}"/>
              </a:ext>
            </a:extLst>
          </p:cNvPr>
          <p:cNvSpPr/>
          <p:nvPr/>
        </p:nvSpPr>
        <p:spPr>
          <a:xfrm>
            <a:off x="4556440" y="4180161"/>
            <a:ext cx="1422241" cy="4058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fr-FR"/>
          </a:p>
        </p:txBody>
      </p:sp>
      <p:cxnSp>
        <p:nvCxnSpPr>
          <p:cNvPr id="26" name="Connecteur droit avec flèche 25">
            <a:extLst>
              <a:ext uri="{FF2B5EF4-FFF2-40B4-BE49-F238E27FC236}">
                <a16:creationId xmlns:a16="http://schemas.microsoft.com/office/drawing/2014/main" id="{6F7AF602-8772-EDD3-2ECE-0289300931A3}"/>
              </a:ext>
            </a:extLst>
          </p:cNvPr>
          <p:cNvCxnSpPr>
            <a:cxnSpLocks/>
            <a:endCxn id="31" idx="1"/>
          </p:cNvCxnSpPr>
          <p:nvPr/>
        </p:nvCxnSpPr>
        <p:spPr>
          <a:xfrm>
            <a:off x="3384604" y="4818782"/>
            <a:ext cx="1101031" cy="111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99600C6-416A-1F82-1826-7E5B6BE02BC4}"/>
              </a:ext>
            </a:extLst>
          </p:cNvPr>
          <p:cNvCxnSpPr>
            <a:cxnSpLocks/>
            <a:endCxn id="30" idx="1"/>
          </p:cNvCxnSpPr>
          <p:nvPr/>
        </p:nvCxnSpPr>
        <p:spPr>
          <a:xfrm flipV="1">
            <a:off x="3384604" y="4389201"/>
            <a:ext cx="1187638" cy="196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A23921E7-4B4B-7E9E-263D-01AAAC1CF2D4}"/>
              </a:ext>
            </a:extLst>
          </p:cNvPr>
          <p:cNvCxnSpPr>
            <a:cxnSpLocks/>
          </p:cNvCxnSpPr>
          <p:nvPr/>
        </p:nvCxnSpPr>
        <p:spPr>
          <a:xfrm flipV="1">
            <a:off x="3384604" y="3857144"/>
            <a:ext cx="1171836" cy="344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table">
            <a:extLst>
              <a:ext uri="{FF2B5EF4-FFF2-40B4-BE49-F238E27FC236}">
                <a16:creationId xmlns:a16="http://schemas.microsoft.com/office/drawing/2014/main" id="{B01816E4-2F8C-A8C0-C44D-958C232295A0}"/>
              </a:ext>
            </a:extLst>
          </p:cNvPr>
          <p:cNvPicPr>
            <a:picLocks noChangeAspect="1"/>
          </p:cNvPicPr>
          <p:nvPr/>
        </p:nvPicPr>
        <p:blipFill>
          <a:blip r:embed="rId2"/>
          <a:stretch>
            <a:fillRect/>
          </a:stretch>
        </p:blipFill>
        <p:spPr>
          <a:xfrm>
            <a:off x="1130811" y="3953460"/>
            <a:ext cx="2232248" cy="1005840"/>
          </a:xfrm>
          <a:prstGeom prst="rect">
            <a:avLst/>
          </a:prstGeom>
        </p:spPr>
      </p:pic>
      <p:sp>
        <p:nvSpPr>
          <p:cNvPr id="30" name="ZoneTexte 38">
            <a:extLst>
              <a:ext uri="{FF2B5EF4-FFF2-40B4-BE49-F238E27FC236}">
                <a16:creationId xmlns:a16="http://schemas.microsoft.com/office/drawing/2014/main" id="{A42C8561-F73E-0EB3-8944-0F964C8A17F6}"/>
              </a:ext>
            </a:extLst>
          </p:cNvPr>
          <p:cNvSpPr txBox="1"/>
          <p:nvPr/>
        </p:nvSpPr>
        <p:spPr>
          <a:xfrm>
            <a:off x="4572242" y="4235312"/>
            <a:ext cx="1600119" cy="307777"/>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chemeClr val="dk1"/>
                </a:solidFill>
                <a:latin typeface="DM Sans"/>
                <a:sym typeface="DM Sans"/>
              </a:rPr>
              <a:t>Obj2(2,</a:t>
            </a:r>
            <a:r>
              <a:rPr lang="fr-FR" sz="1400" b="0" i="0" dirty="0">
                <a:effectLst/>
                <a:latin typeface="-apple-system"/>
              </a:rPr>
              <a:t> "</a:t>
            </a:r>
            <a:r>
              <a:rPr lang="fr-FR" sz="1400" dirty="0">
                <a:solidFill>
                  <a:schemeClr val="dk1"/>
                </a:solidFill>
                <a:latin typeface="DM Sans"/>
                <a:sym typeface="DM Sans"/>
              </a:rPr>
              <a:t> </a:t>
            </a:r>
            <a:r>
              <a:rPr lang="fr-FR" sz="1400" dirty="0" err="1">
                <a:solidFill>
                  <a:schemeClr val="dk1"/>
                </a:solidFill>
                <a:latin typeface="DM Sans"/>
                <a:sym typeface="DM Sans"/>
              </a:rPr>
              <a:t>reda</a:t>
            </a:r>
            <a:r>
              <a:rPr lang="fr-FR" sz="1400" b="0" i="0" dirty="0">
                <a:effectLst/>
                <a:latin typeface="-apple-system"/>
              </a:rPr>
              <a:t> "</a:t>
            </a:r>
            <a:r>
              <a:rPr lang="fr-FR" sz="1400" dirty="0">
                <a:latin typeface="-apple-system"/>
              </a:rPr>
              <a:t>)</a:t>
            </a:r>
            <a:endParaRPr lang="fr-FR" sz="1400" dirty="0"/>
          </a:p>
        </p:txBody>
      </p:sp>
      <p:sp>
        <p:nvSpPr>
          <p:cNvPr id="31" name="ZoneTexte 40">
            <a:extLst>
              <a:ext uri="{FF2B5EF4-FFF2-40B4-BE49-F238E27FC236}">
                <a16:creationId xmlns:a16="http://schemas.microsoft.com/office/drawing/2014/main" id="{ECFC05B6-949A-A36D-A39A-D525B234ADA3}"/>
              </a:ext>
            </a:extLst>
          </p:cNvPr>
          <p:cNvSpPr txBox="1"/>
          <p:nvPr/>
        </p:nvSpPr>
        <p:spPr>
          <a:xfrm>
            <a:off x="4485635" y="4775909"/>
            <a:ext cx="1696626" cy="307777"/>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chemeClr val="dk1"/>
                </a:solidFill>
                <a:latin typeface="DM Sans"/>
                <a:sym typeface="DM Sans"/>
              </a:rPr>
              <a:t>Obj3(3,</a:t>
            </a:r>
            <a:r>
              <a:rPr lang="fr-FR" sz="1400" b="0" i="0" dirty="0">
                <a:effectLst/>
                <a:latin typeface="-apple-system"/>
              </a:rPr>
              <a:t> "</a:t>
            </a:r>
            <a:r>
              <a:rPr lang="fr-FR" sz="1400" dirty="0">
                <a:solidFill>
                  <a:schemeClr val="dk1"/>
                </a:solidFill>
                <a:latin typeface="DM Sans"/>
                <a:sym typeface="DM Sans"/>
              </a:rPr>
              <a:t> </a:t>
            </a:r>
            <a:r>
              <a:rPr lang="fr-FR" sz="1400" dirty="0" err="1">
                <a:solidFill>
                  <a:schemeClr val="dk1"/>
                </a:solidFill>
                <a:latin typeface="DM Sans"/>
                <a:sym typeface="DM Sans"/>
              </a:rPr>
              <a:t>ahmed</a:t>
            </a:r>
            <a:r>
              <a:rPr lang="fr-FR" sz="1400" b="0" i="0" dirty="0">
                <a:effectLst/>
                <a:latin typeface="-apple-system"/>
              </a:rPr>
              <a:t> "</a:t>
            </a:r>
            <a:r>
              <a:rPr lang="fr-FR" sz="1400" dirty="0">
                <a:latin typeface="-apple-system"/>
              </a:rPr>
              <a:t>)</a:t>
            </a:r>
            <a:endParaRPr lang="fr-FR" sz="1400" dirty="0"/>
          </a:p>
        </p:txBody>
      </p:sp>
      <p:pic>
        <p:nvPicPr>
          <p:cNvPr id="32" name="table">
            <a:extLst>
              <a:ext uri="{FF2B5EF4-FFF2-40B4-BE49-F238E27FC236}">
                <a16:creationId xmlns:a16="http://schemas.microsoft.com/office/drawing/2014/main" id="{E60B37F4-9157-0AAE-6D49-73B04B93EEFB}"/>
              </a:ext>
            </a:extLst>
          </p:cNvPr>
          <p:cNvPicPr>
            <a:picLocks noChangeAspect="1"/>
          </p:cNvPicPr>
          <p:nvPr/>
        </p:nvPicPr>
        <p:blipFill>
          <a:blip r:embed="rId3"/>
          <a:stretch>
            <a:fillRect/>
          </a:stretch>
        </p:blipFill>
        <p:spPr>
          <a:xfrm>
            <a:off x="13629285" y="3510902"/>
            <a:ext cx="3721350" cy="1463040"/>
          </a:xfrm>
          <a:prstGeom prst="rect">
            <a:avLst/>
          </a:prstGeom>
        </p:spPr>
      </p:pic>
      <p:sp>
        <p:nvSpPr>
          <p:cNvPr id="35" name="ZoneTexte 45">
            <a:extLst>
              <a:ext uri="{FF2B5EF4-FFF2-40B4-BE49-F238E27FC236}">
                <a16:creationId xmlns:a16="http://schemas.microsoft.com/office/drawing/2014/main" id="{006DF5EC-6896-85E0-5636-B185B7462E6F}"/>
              </a:ext>
            </a:extLst>
          </p:cNvPr>
          <p:cNvSpPr txBox="1"/>
          <p:nvPr/>
        </p:nvSpPr>
        <p:spPr>
          <a:xfrm>
            <a:off x="13678532" y="3062736"/>
            <a:ext cx="2880014" cy="369332"/>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dirty="0"/>
              <a:t>                   Table A</a:t>
            </a:r>
          </a:p>
        </p:txBody>
      </p:sp>
      <p:sp>
        <p:nvSpPr>
          <p:cNvPr id="36" name="Rectangle 35">
            <a:extLst>
              <a:ext uri="{FF2B5EF4-FFF2-40B4-BE49-F238E27FC236}">
                <a16:creationId xmlns:a16="http://schemas.microsoft.com/office/drawing/2014/main" id="{4F9CB957-E399-6019-89AA-274929D9C399}"/>
              </a:ext>
            </a:extLst>
          </p:cNvPr>
          <p:cNvSpPr/>
          <p:nvPr/>
        </p:nvSpPr>
        <p:spPr>
          <a:xfrm>
            <a:off x="4572242" y="3674666"/>
            <a:ext cx="1406439" cy="4004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fr-FR" dirty="0"/>
          </a:p>
        </p:txBody>
      </p:sp>
      <p:sp>
        <p:nvSpPr>
          <p:cNvPr id="37" name="ZoneTexte 55">
            <a:extLst>
              <a:ext uri="{FF2B5EF4-FFF2-40B4-BE49-F238E27FC236}">
                <a16:creationId xmlns:a16="http://schemas.microsoft.com/office/drawing/2014/main" id="{B8C2CA72-D9A3-B476-2FB0-533FC78BF77A}"/>
              </a:ext>
            </a:extLst>
          </p:cNvPr>
          <p:cNvSpPr txBox="1"/>
          <p:nvPr/>
        </p:nvSpPr>
        <p:spPr>
          <a:xfrm>
            <a:off x="4737773" y="3703255"/>
            <a:ext cx="1187622" cy="307777"/>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solidFill>
                  <a:schemeClr val="dk1"/>
                </a:solidFill>
                <a:latin typeface="DM Sans"/>
                <a:sym typeface="DM Sans"/>
              </a:rPr>
              <a:t>Obj1(1,</a:t>
            </a:r>
            <a:r>
              <a:rPr lang="fr-FR" sz="1400" b="0" i="0" dirty="0">
                <a:effectLst/>
                <a:latin typeface="-apple-system"/>
              </a:rPr>
              <a:t> "</a:t>
            </a:r>
            <a:r>
              <a:rPr lang="fr-FR" sz="1400" dirty="0" err="1">
                <a:solidFill>
                  <a:schemeClr val="dk1"/>
                </a:solidFill>
                <a:latin typeface="DM Sans"/>
                <a:sym typeface="DM Sans"/>
              </a:rPr>
              <a:t>ali</a:t>
            </a:r>
            <a:r>
              <a:rPr lang="fr-FR" sz="1400" b="0" i="0" dirty="0">
                <a:effectLst/>
                <a:latin typeface="-apple-system"/>
              </a:rPr>
              <a:t> "</a:t>
            </a:r>
            <a:r>
              <a:rPr lang="fr-FR" sz="1400" dirty="0">
                <a:latin typeface="-apple-system"/>
              </a:rPr>
              <a:t>)</a:t>
            </a:r>
            <a:endParaRPr lang="fr-FR" sz="1400" dirty="0"/>
          </a:p>
        </p:txBody>
      </p:sp>
      <p:sp>
        <p:nvSpPr>
          <p:cNvPr id="38" name="ZoneTexte 73">
            <a:extLst>
              <a:ext uri="{FF2B5EF4-FFF2-40B4-BE49-F238E27FC236}">
                <a16:creationId xmlns:a16="http://schemas.microsoft.com/office/drawing/2014/main" id="{AC53B239-13CB-9EA5-C337-D28CD6F56734}"/>
              </a:ext>
            </a:extLst>
          </p:cNvPr>
          <p:cNvSpPr txBox="1"/>
          <p:nvPr/>
        </p:nvSpPr>
        <p:spPr>
          <a:xfrm>
            <a:off x="12835441" y="3849141"/>
            <a:ext cx="1271012" cy="369332"/>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800" b="1" u="sng" dirty="0">
                <a:solidFill>
                  <a:schemeClr val="dk1"/>
                </a:solidFill>
                <a:latin typeface="DM Sans"/>
                <a:sym typeface="DM Sans"/>
              </a:rPr>
              <a:t>Obj1</a:t>
            </a:r>
            <a:endParaRPr lang="fr-FR" b="1" u="sng" dirty="0"/>
          </a:p>
        </p:txBody>
      </p:sp>
      <p:sp>
        <p:nvSpPr>
          <p:cNvPr id="39" name="ZoneTexte 76">
            <a:extLst>
              <a:ext uri="{FF2B5EF4-FFF2-40B4-BE49-F238E27FC236}">
                <a16:creationId xmlns:a16="http://schemas.microsoft.com/office/drawing/2014/main" id="{CCCF531C-33E3-3AF0-A7BD-518624D36229}"/>
              </a:ext>
            </a:extLst>
          </p:cNvPr>
          <p:cNvSpPr txBox="1"/>
          <p:nvPr/>
        </p:nvSpPr>
        <p:spPr>
          <a:xfrm>
            <a:off x="12835441" y="4214901"/>
            <a:ext cx="718484" cy="369332"/>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800" b="1" u="sng" dirty="0">
                <a:solidFill>
                  <a:schemeClr val="dk1"/>
                </a:solidFill>
                <a:latin typeface="DM Sans"/>
                <a:sym typeface="DM Sans"/>
              </a:rPr>
              <a:t>Obj2</a:t>
            </a:r>
            <a:endParaRPr lang="fr-FR" b="1" u="sng" dirty="0"/>
          </a:p>
        </p:txBody>
      </p:sp>
      <p:sp>
        <p:nvSpPr>
          <p:cNvPr id="40" name="ZoneTexte 77">
            <a:extLst>
              <a:ext uri="{FF2B5EF4-FFF2-40B4-BE49-F238E27FC236}">
                <a16:creationId xmlns:a16="http://schemas.microsoft.com/office/drawing/2014/main" id="{31C10C4C-AF0C-AF1A-F525-ACE5954D43D8}"/>
              </a:ext>
            </a:extLst>
          </p:cNvPr>
          <p:cNvSpPr txBox="1"/>
          <p:nvPr/>
        </p:nvSpPr>
        <p:spPr>
          <a:xfrm>
            <a:off x="12867459" y="4582175"/>
            <a:ext cx="853522" cy="369332"/>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800" b="1" u="sng" dirty="0">
                <a:solidFill>
                  <a:schemeClr val="dk1"/>
                </a:solidFill>
                <a:latin typeface="DM Sans"/>
                <a:sym typeface="DM Sans"/>
              </a:rPr>
              <a:t>Obj3</a:t>
            </a:r>
            <a:endParaRPr lang="fr-FR" b="1" u="sng" dirty="0"/>
          </a:p>
        </p:txBody>
      </p:sp>
      <p:cxnSp>
        <p:nvCxnSpPr>
          <p:cNvPr id="42" name="Connecteur : en arc 41">
            <a:extLst>
              <a:ext uri="{FF2B5EF4-FFF2-40B4-BE49-F238E27FC236}">
                <a16:creationId xmlns:a16="http://schemas.microsoft.com/office/drawing/2014/main" id="{BFB3F317-2700-F7C6-4DAE-5781C2E89419}"/>
              </a:ext>
            </a:extLst>
          </p:cNvPr>
          <p:cNvCxnSpPr>
            <a:cxnSpLocks/>
            <a:stCxn id="36" idx="3"/>
            <a:endCxn id="38" idx="1"/>
          </p:cNvCxnSpPr>
          <p:nvPr/>
        </p:nvCxnSpPr>
        <p:spPr>
          <a:xfrm>
            <a:off x="5978681" y="3874868"/>
            <a:ext cx="6856760" cy="158939"/>
          </a:xfrm>
          <a:prstGeom prst="curved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Connecteur : en arc 42">
            <a:extLst>
              <a:ext uri="{FF2B5EF4-FFF2-40B4-BE49-F238E27FC236}">
                <a16:creationId xmlns:a16="http://schemas.microsoft.com/office/drawing/2014/main" id="{6CDD9293-DF4E-65BB-CD86-EDEC95493684}"/>
              </a:ext>
            </a:extLst>
          </p:cNvPr>
          <p:cNvCxnSpPr>
            <a:cxnSpLocks/>
            <a:endCxn id="39" idx="1"/>
          </p:cNvCxnSpPr>
          <p:nvPr/>
        </p:nvCxnSpPr>
        <p:spPr>
          <a:xfrm>
            <a:off x="5994483" y="4385364"/>
            <a:ext cx="6840958" cy="14203"/>
          </a:xfrm>
          <a:prstGeom prst="curved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4" name="Connecteur : en arc 43">
            <a:extLst>
              <a:ext uri="{FF2B5EF4-FFF2-40B4-BE49-F238E27FC236}">
                <a16:creationId xmlns:a16="http://schemas.microsoft.com/office/drawing/2014/main" id="{E24B0FD4-B40E-AA40-0A28-F958BEBEA36B}"/>
              </a:ext>
            </a:extLst>
          </p:cNvPr>
          <p:cNvCxnSpPr>
            <a:cxnSpLocks/>
            <a:stCxn id="31" idx="3"/>
            <a:endCxn id="40" idx="1"/>
          </p:cNvCxnSpPr>
          <p:nvPr/>
        </p:nvCxnSpPr>
        <p:spPr>
          <a:xfrm flipV="1">
            <a:off x="6182261" y="4766841"/>
            <a:ext cx="6685198" cy="162957"/>
          </a:xfrm>
          <a:prstGeom prst="curved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pic>
        <p:nvPicPr>
          <p:cNvPr id="46" name="Image 45">
            <a:extLst>
              <a:ext uri="{FF2B5EF4-FFF2-40B4-BE49-F238E27FC236}">
                <a16:creationId xmlns:a16="http://schemas.microsoft.com/office/drawing/2014/main" id="{E28B1411-1B21-4A2F-17DA-AB28F4879D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57084" y="5495525"/>
            <a:ext cx="1105094" cy="1105094"/>
          </a:xfrm>
          <a:prstGeom prst="rect">
            <a:avLst/>
          </a:prstGeom>
        </p:spPr>
      </p:pic>
      <p:pic>
        <p:nvPicPr>
          <p:cNvPr id="7" name="Image 6">
            <a:extLst>
              <a:ext uri="{FF2B5EF4-FFF2-40B4-BE49-F238E27FC236}">
                <a16:creationId xmlns:a16="http://schemas.microsoft.com/office/drawing/2014/main" id="{8803DCB9-866E-BFC4-C3EA-3614D1A8D74C}"/>
              </a:ext>
            </a:extLst>
          </p:cNvPr>
          <p:cNvPicPr>
            <a:picLocks noChangeAspect="1"/>
          </p:cNvPicPr>
          <p:nvPr/>
        </p:nvPicPr>
        <p:blipFill>
          <a:blip r:embed="rId5"/>
          <a:stretch>
            <a:fillRect/>
          </a:stretch>
        </p:blipFill>
        <p:spPr>
          <a:xfrm>
            <a:off x="7305842" y="3537171"/>
            <a:ext cx="2293103" cy="2166131"/>
          </a:xfrm>
          <a:prstGeom prst="rect">
            <a:avLst/>
          </a:prstGeom>
        </p:spPr>
      </p:pic>
      <p:sp>
        <p:nvSpPr>
          <p:cNvPr id="5" name="object 14">
            <a:extLst>
              <a:ext uri="{FF2B5EF4-FFF2-40B4-BE49-F238E27FC236}">
                <a16:creationId xmlns:a16="http://schemas.microsoft.com/office/drawing/2014/main" id="{4D5766BF-A03B-969A-5929-B5DB6089EA2B}"/>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8" name="ZoneTexte 7">
            <a:extLst>
              <a:ext uri="{FF2B5EF4-FFF2-40B4-BE49-F238E27FC236}">
                <a16:creationId xmlns:a16="http://schemas.microsoft.com/office/drawing/2014/main" id="{EF9BD6C9-8321-D8CF-A128-661084921AAB}"/>
              </a:ext>
            </a:extLst>
          </p:cNvPr>
          <p:cNvSpPr txBox="1"/>
          <p:nvPr/>
        </p:nvSpPr>
        <p:spPr>
          <a:xfrm>
            <a:off x="431032" y="2012603"/>
            <a:ext cx="1002128" cy="538609"/>
          </a:xfrm>
          <a:prstGeom prst="rect">
            <a:avLst/>
          </a:prstGeom>
          <a:noFill/>
        </p:spPr>
        <p:txBody>
          <a:bodyPr wrap="square">
            <a:spAutoFit/>
          </a:bodyPr>
          <a:lstStyle/>
          <a:p>
            <a:pPr algn="ctr"/>
            <a:r>
              <a:rPr lang="en-US" sz="2900" b="1" spc="-15" dirty="0">
                <a:solidFill>
                  <a:srgbClr val="FFFFFF"/>
                </a:solidFill>
                <a:latin typeface="Trebuchet MS"/>
              </a:rPr>
              <a:t>7</a:t>
            </a:r>
            <a:endParaRPr lang="fr-FR" sz="2900" b="1" spc="-15" dirty="0">
              <a:solidFill>
                <a:srgbClr val="FFFFFF"/>
              </a:solidFill>
              <a:latin typeface="Trebuchet MS"/>
            </a:endParaRPr>
          </a:p>
        </p:txBody>
      </p:sp>
    </p:spTree>
    <p:extLst>
      <p:ext uri="{BB962C8B-B14F-4D97-AF65-F5344CB8AC3E}">
        <p14:creationId xmlns:p14="http://schemas.microsoft.com/office/powerpoint/2010/main" val="13632911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par>
                                <p:cTn id="65" presetID="10"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2" grpId="0" animBg="1"/>
      <p:bldP spid="24" grpId="0" animBg="1"/>
      <p:bldP spid="30" grpId="0"/>
      <p:bldP spid="31" grpId="0"/>
      <p:bldP spid="35" grpId="0"/>
      <p:bldP spid="36" grpId="0" animBg="1"/>
      <p:bldP spid="37" grpId="0"/>
      <p:bldP spid="38" grpId="0"/>
      <p:bldP spid="39" grpId="0"/>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9" name="object 9"/>
          <p:cNvSpPr/>
          <p:nvPr/>
        </p:nvSpPr>
        <p:spPr>
          <a:xfrm>
            <a:off x="0" y="9851027"/>
            <a:ext cx="6150516" cy="43597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10" name="object 10"/>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11" name="object 11"/>
          <p:cNvSpPr/>
          <p:nvPr/>
        </p:nvSpPr>
        <p:spPr>
          <a:xfrm>
            <a:off x="12167965" y="9851027"/>
            <a:ext cx="6120035" cy="435973"/>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12" name="object 12"/>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13" name="object 13"/>
          <p:cNvSpPr/>
          <p:nvPr/>
        </p:nvSpPr>
        <p:spPr>
          <a:xfrm>
            <a:off x="6150516" y="9851027"/>
            <a:ext cx="6017449" cy="435973"/>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7407990" y="540195"/>
            <a:ext cx="3237994" cy="523220"/>
          </a:xfrm>
          <a:prstGeom prst="rect">
            <a:avLst/>
          </a:prstGeom>
          <a:noFill/>
        </p:spPr>
        <p:txBody>
          <a:bodyPr wrap="square">
            <a:spAutoFit/>
          </a:bodyPr>
          <a:lstStyle/>
          <a:p>
            <a:r>
              <a:rPr lang="en" sz="2800" b="1" dirty="0">
                <a:solidFill>
                  <a:schemeClr val="bg1"/>
                </a:solidFill>
                <a:latin typeface="Manrope"/>
                <a:sym typeface="Manrope"/>
              </a:rPr>
              <a:t>I- INTRODUCTION</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1304844"/>
          </a:xfrm>
          <a:prstGeom prst="rect">
            <a:avLst/>
          </a:prstGeom>
        </p:spPr>
        <p:txBody>
          <a:bodyPr vert="horz" wrap="square" lIns="0" tIns="12065" rIns="0" bIns="0" rtlCol="0">
            <a:spAutoFit/>
          </a:bodyPr>
          <a:lstStyle/>
          <a:p>
            <a:pPr marL="12700">
              <a:spcBef>
                <a:spcPts val="95"/>
              </a:spcBef>
            </a:pPr>
            <a:r>
              <a:rPr lang="fr-FR" sz="2800" spc="-60" dirty="0"/>
              <a:t>I.5- </a:t>
            </a:r>
            <a:r>
              <a:rPr lang="fr-FR" sz="2800" spc="-60" dirty="0">
                <a:sym typeface="Manrope"/>
              </a:rPr>
              <a:t> HIBERNATE</a:t>
            </a:r>
            <a:br>
              <a:rPr lang="fr-FR" sz="2800" dirty="0"/>
            </a:br>
            <a:br>
              <a:rPr lang="fr-FR" sz="2800" dirty="0">
                <a:solidFill>
                  <a:schemeClr val="dk1"/>
                </a:solidFill>
                <a:latin typeface="Manrope"/>
                <a:sym typeface="Manrope"/>
              </a:rPr>
            </a:br>
            <a:endParaRPr sz="2800" spc="-60" dirty="0"/>
          </a:p>
        </p:txBody>
      </p:sp>
      <p:sp>
        <p:nvSpPr>
          <p:cNvPr id="5" name="object 14">
            <a:extLst>
              <a:ext uri="{FF2B5EF4-FFF2-40B4-BE49-F238E27FC236}">
                <a16:creationId xmlns:a16="http://schemas.microsoft.com/office/drawing/2014/main" id="{4D5766BF-A03B-969A-5929-B5DB6089EA2B}"/>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8" name="ZoneTexte 7">
            <a:extLst>
              <a:ext uri="{FF2B5EF4-FFF2-40B4-BE49-F238E27FC236}">
                <a16:creationId xmlns:a16="http://schemas.microsoft.com/office/drawing/2014/main" id="{EF9BD6C9-8321-D8CF-A128-661084921AAB}"/>
              </a:ext>
            </a:extLst>
          </p:cNvPr>
          <p:cNvSpPr txBox="1"/>
          <p:nvPr/>
        </p:nvSpPr>
        <p:spPr>
          <a:xfrm>
            <a:off x="431032" y="2012603"/>
            <a:ext cx="1002128" cy="538609"/>
          </a:xfrm>
          <a:prstGeom prst="rect">
            <a:avLst/>
          </a:prstGeom>
          <a:noFill/>
        </p:spPr>
        <p:txBody>
          <a:bodyPr wrap="square">
            <a:spAutoFit/>
          </a:bodyPr>
          <a:lstStyle/>
          <a:p>
            <a:pPr algn="ctr"/>
            <a:r>
              <a:rPr lang="en-US" sz="2900" b="1" spc="-15" dirty="0">
                <a:solidFill>
                  <a:srgbClr val="FFFFFF"/>
                </a:solidFill>
                <a:latin typeface="Trebuchet MS"/>
              </a:rPr>
              <a:t>8</a:t>
            </a:r>
            <a:endParaRPr lang="fr-FR" sz="2900" b="1" spc="-15" dirty="0">
              <a:solidFill>
                <a:srgbClr val="FFFFFF"/>
              </a:solidFill>
              <a:latin typeface="Trebuchet MS"/>
            </a:endParaRPr>
          </a:p>
        </p:txBody>
      </p:sp>
      <p:pic>
        <p:nvPicPr>
          <p:cNvPr id="20" name="Image 19">
            <a:extLst>
              <a:ext uri="{FF2B5EF4-FFF2-40B4-BE49-F238E27FC236}">
                <a16:creationId xmlns:a16="http://schemas.microsoft.com/office/drawing/2014/main" id="{3EA61F5F-1DBE-D973-83AE-C29CE9558500}"/>
              </a:ext>
            </a:extLst>
          </p:cNvPr>
          <p:cNvPicPr>
            <a:picLocks noChangeAspect="1"/>
          </p:cNvPicPr>
          <p:nvPr/>
        </p:nvPicPr>
        <p:blipFill rotWithShape="1">
          <a:blip r:embed="rId2">
            <a:extLst>
              <a:ext uri="{28A0092B-C50C-407E-A947-70E740481C1C}">
                <a14:useLocalDpi xmlns:a14="http://schemas.microsoft.com/office/drawing/2010/main" val="0"/>
              </a:ext>
            </a:extLst>
          </a:blip>
          <a:srcRect t="11761" b="11084"/>
          <a:stretch/>
        </p:blipFill>
        <p:spPr>
          <a:xfrm>
            <a:off x="5348343" y="2482057"/>
            <a:ext cx="6819622" cy="2243302"/>
          </a:xfrm>
          <a:prstGeom prst="rect">
            <a:avLst/>
          </a:prstGeom>
        </p:spPr>
      </p:pic>
      <p:sp>
        <p:nvSpPr>
          <p:cNvPr id="25" name="ZoneTexte 24">
            <a:extLst>
              <a:ext uri="{FF2B5EF4-FFF2-40B4-BE49-F238E27FC236}">
                <a16:creationId xmlns:a16="http://schemas.microsoft.com/office/drawing/2014/main" id="{82BAA4AD-B082-00E8-411D-17564BB44027}"/>
              </a:ext>
            </a:extLst>
          </p:cNvPr>
          <p:cNvSpPr txBox="1"/>
          <p:nvPr/>
        </p:nvSpPr>
        <p:spPr>
          <a:xfrm>
            <a:off x="5246085" y="4585293"/>
            <a:ext cx="7561804" cy="1077218"/>
          </a:xfrm>
          <a:prstGeom prst="rect">
            <a:avLst/>
          </a:prstGeom>
          <a:noFill/>
        </p:spPr>
        <p:txBody>
          <a:bodyPr wrap="square">
            <a:spAutoFit/>
          </a:bodyPr>
          <a:lstStyle/>
          <a:p>
            <a:pPr algn="l"/>
            <a:r>
              <a:rPr lang="fr-FR" sz="2800" b="1" i="0" dirty="0">
                <a:effectLst/>
                <a:latin typeface="DM Sans" pitchFamily="2" charset="0"/>
              </a:rPr>
              <a:t>Qu'est-ce que JPA en Java </a:t>
            </a:r>
            <a:r>
              <a:rPr lang="fr-FR" sz="2800" b="1" i="0" dirty="0" err="1">
                <a:effectLst/>
                <a:latin typeface="DM Sans" pitchFamily="2" charset="0"/>
              </a:rPr>
              <a:t>Persistence</a:t>
            </a:r>
            <a:r>
              <a:rPr lang="fr-FR" sz="2800" b="1" i="0" dirty="0">
                <a:effectLst/>
                <a:latin typeface="DM Sans" pitchFamily="2" charset="0"/>
              </a:rPr>
              <a:t> ?</a:t>
            </a:r>
          </a:p>
          <a:p>
            <a:br>
              <a:rPr lang="fr-FR" dirty="0"/>
            </a:br>
            <a:endParaRPr lang="fr-FR" dirty="0"/>
          </a:p>
        </p:txBody>
      </p:sp>
      <p:sp>
        <p:nvSpPr>
          <p:cNvPr id="47" name="Ellipse 46">
            <a:extLst>
              <a:ext uri="{FF2B5EF4-FFF2-40B4-BE49-F238E27FC236}">
                <a16:creationId xmlns:a16="http://schemas.microsoft.com/office/drawing/2014/main" id="{B4F78902-584D-114B-E6A3-5C6B3C99AEE2}"/>
              </a:ext>
            </a:extLst>
          </p:cNvPr>
          <p:cNvSpPr/>
          <p:nvPr/>
        </p:nvSpPr>
        <p:spPr>
          <a:xfrm>
            <a:off x="1214232" y="5927420"/>
            <a:ext cx="5685474" cy="1077218"/>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i="0" dirty="0">
                <a:solidFill>
                  <a:schemeClr val="tx1"/>
                </a:solidFill>
                <a:effectLst/>
                <a:latin typeface="Söhne"/>
              </a:rPr>
              <a:t>A)- JPA est une méthode de cryptage des données utilisée en Java pour sécuriser les transactions.</a:t>
            </a:r>
            <a:endParaRPr lang="fr-FR" dirty="0">
              <a:solidFill>
                <a:schemeClr val="tx1"/>
              </a:solidFill>
            </a:endParaRPr>
          </a:p>
        </p:txBody>
      </p:sp>
      <p:sp>
        <p:nvSpPr>
          <p:cNvPr id="49" name="Ellipse 48">
            <a:extLst>
              <a:ext uri="{FF2B5EF4-FFF2-40B4-BE49-F238E27FC236}">
                <a16:creationId xmlns:a16="http://schemas.microsoft.com/office/drawing/2014/main" id="{E6D85006-3B18-25CB-21AE-DA6456722C76}"/>
              </a:ext>
            </a:extLst>
          </p:cNvPr>
          <p:cNvSpPr/>
          <p:nvPr/>
        </p:nvSpPr>
        <p:spPr>
          <a:xfrm>
            <a:off x="9144000" y="5756889"/>
            <a:ext cx="6264003" cy="148330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i="0" dirty="0">
                <a:solidFill>
                  <a:schemeClr val="tx1"/>
                </a:solidFill>
                <a:effectLst/>
                <a:latin typeface="Söhne"/>
              </a:rPr>
              <a:t>B)- JPA est un système de téléportation des données utilisé pour déplacer des informations entre différentes bases de données.</a:t>
            </a:r>
            <a:endParaRPr lang="fr-FR" b="1" dirty="0">
              <a:solidFill>
                <a:schemeClr val="tx1"/>
              </a:solidFill>
            </a:endParaRPr>
          </a:p>
        </p:txBody>
      </p:sp>
      <p:sp>
        <p:nvSpPr>
          <p:cNvPr id="50" name="Ellipse 49">
            <a:extLst>
              <a:ext uri="{FF2B5EF4-FFF2-40B4-BE49-F238E27FC236}">
                <a16:creationId xmlns:a16="http://schemas.microsoft.com/office/drawing/2014/main" id="{084630E6-1829-1F06-5B85-6AED973D441C}"/>
              </a:ext>
            </a:extLst>
          </p:cNvPr>
          <p:cNvSpPr/>
          <p:nvPr/>
        </p:nvSpPr>
        <p:spPr>
          <a:xfrm>
            <a:off x="1007096" y="7893307"/>
            <a:ext cx="5841981" cy="130484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solidFill>
                  <a:schemeClr val="tx1"/>
                </a:solidFill>
                <a:latin typeface="Söhne"/>
              </a:rPr>
              <a:t>C)- </a:t>
            </a:r>
            <a:r>
              <a:rPr lang="fr-FR" b="1" i="0" dirty="0">
                <a:solidFill>
                  <a:schemeClr val="tx1"/>
                </a:solidFill>
                <a:effectLst/>
                <a:latin typeface="Söhne"/>
              </a:rPr>
              <a:t>JPA est une API Java qui permet de gérer la persistance des données dans les applications Java.</a:t>
            </a:r>
            <a:endParaRPr lang="fr-FR" dirty="0">
              <a:solidFill>
                <a:schemeClr val="tx1"/>
              </a:solidFill>
            </a:endParaRPr>
          </a:p>
        </p:txBody>
      </p:sp>
      <p:sp>
        <p:nvSpPr>
          <p:cNvPr id="51" name="Ellipse 50">
            <a:extLst>
              <a:ext uri="{FF2B5EF4-FFF2-40B4-BE49-F238E27FC236}">
                <a16:creationId xmlns:a16="http://schemas.microsoft.com/office/drawing/2014/main" id="{637646C5-DBBC-D22B-47E2-CF5C15EDCC5E}"/>
              </a:ext>
            </a:extLst>
          </p:cNvPr>
          <p:cNvSpPr/>
          <p:nvPr/>
        </p:nvSpPr>
        <p:spPr>
          <a:xfrm>
            <a:off x="9542508" y="7836656"/>
            <a:ext cx="5685474" cy="148330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i="0" dirty="0">
                <a:solidFill>
                  <a:schemeClr val="tx1"/>
                </a:solidFill>
                <a:effectLst/>
                <a:latin typeface="Söhne"/>
              </a:rPr>
              <a:t>D)- JPA est un acronyme pour "</a:t>
            </a:r>
            <a:r>
              <a:rPr lang="fr-FR" b="1" i="0" dirty="0" err="1">
                <a:solidFill>
                  <a:schemeClr val="tx1"/>
                </a:solidFill>
                <a:effectLst/>
                <a:latin typeface="Söhne"/>
              </a:rPr>
              <a:t>Java's</a:t>
            </a:r>
            <a:r>
              <a:rPr lang="fr-FR" b="1" i="0" dirty="0">
                <a:solidFill>
                  <a:schemeClr val="tx1"/>
                </a:solidFill>
                <a:effectLst/>
                <a:latin typeface="Söhne"/>
              </a:rPr>
              <a:t> Party Association", une communauté de développeurs Java qui célèbre les succès de leurs projets.</a:t>
            </a:r>
            <a:endParaRPr lang="fr-FR" dirty="0">
              <a:solidFill>
                <a:schemeClr val="tx1"/>
              </a:solidFill>
            </a:endParaRPr>
          </a:p>
        </p:txBody>
      </p:sp>
    </p:spTree>
    <p:extLst>
      <p:ext uri="{BB962C8B-B14F-4D97-AF65-F5344CB8AC3E}">
        <p14:creationId xmlns:p14="http://schemas.microsoft.com/office/powerpoint/2010/main" val="327876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down)">
                                      <p:cBhvr>
                                        <p:cTn id="22" dur="580">
                                          <p:stCondLst>
                                            <p:cond delay="0"/>
                                          </p:stCondLst>
                                        </p:cTn>
                                        <p:tgtEl>
                                          <p:spTgt spid="51"/>
                                        </p:tgtEl>
                                      </p:cBhvr>
                                    </p:animEffect>
                                    <p:anim calcmode="lin" valueType="num">
                                      <p:cBhvr>
                                        <p:cTn id="23"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28" dur="26">
                                          <p:stCondLst>
                                            <p:cond delay="650"/>
                                          </p:stCondLst>
                                        </p:cTn>
                                        <p:tgtEl>
                                          <p:spTgt spid="51"/>
                                        </p:tgtEl>
                                      </p:cBhvr>
                                      <p:to x="100000" y="60000"/>
                                    </p:animScale>
                                    <p:animScale>
                                      <p:cBhvr>
                                        <p:cTn id="29" dur="166" decel="50000">
                                          <p:stCondLst>
                                            <p:cond delay="676"/>
                                          </p:stCondLst>
                                        </p:cTn>
                                        <p:tgtEl>
                                          <p:spTgt spid="51"/>
                                        </p:tgtEl>
                                      </p:cBhvr>
                                      <p:to x="100000" y="100000"/>
                                    </p:animScale>
                                    <p:animScale>
                                      <p:cBhvr>
                                        <p:cTn id="30" dur="26">
                                          <p:stCondLst>
                                            <p:cond delay="1312"/>
                                          </p:stCondLst>
                                        </p:cTn>
                                        <p:tgtEl>
                                          <p:spTgt spid="51"/>
                                        </p:tgtEl>
                                      </p:cBhvr>
                                      <p:to x="100000" y="80000"/>
                                    </p:animScale>
                                    <p:animScale>
                                      <p:cBhvr>
                                        <p:cTn id="31" dur="166" decel="50000">
                                          <p:stCondLst>
                                            <p:cond delay="1338"/>
                                          </p:stCondLst>
                                        </p:cTn>
                                        <p:tgtEl>
                                          <p:spTgt spid="51"/>
                                        </p:tgtEl>
                                      </p:cBhvr>
                                      <p:to x="100000" y="100000"/>
                                    </p:animScale>
                                    <p:animScale>
                                      <p:cBhvr>
                                        <p:cTn id="32" dur="26">
                                          <p:stCondLst>
                                            <p:cond delay="1642"/>
                                          </p:stCondLst>
                                        </p:cTn>
                                        <p:tgtEl>
                                          <p:spTgt spid="51"/>
                                        </p:tgtEl>
                                      </p:cBhvr>
                                      <p:to x="100000" y="90000"/>
                                    </p:animScale>
                                    <p:animScale>
                                      <p:cBhvr>
                                        <p:cTn id="33" dur="166" decel="50000">
                                          <p:stCondLst>
                                            <p:cond delay="1668"/>
                                          </p:stCondLst>
                                        </p:cTn>
                                        <p:tgtEl>
                                          <p:spTgt spid="51"/>
                                        </p:tgtEl>
                                      </p:cBhvr>
                                      <p:to x="100000" y="100000"/>
                                    </p:animScale>
                                    <p:animScale>
                                      <p:cBhvr>
                                        <p:cTn id="34" dur="26">
                                          <p:stCondLst>
                                            <p:cond delay="1808"/>
                                          </p:stCondLst>
                                        </p:cTn>
                                        <p:tgtEl>
                                          <p:spTgt spid="51"/>
                                        </p:tgtEl>
                                      </p:cBhvr>
                                      <p:to x="100000" y="95000"/>
                                    </p:animScale>
                                    <p:animScale>
                                      <p:cBhvr>
                                        <p:cTn id="35" dur="166" decel="50000">
                                          <p:stCondLst>
                                            <p:cond delay="1834"/>
                                          </p:stCondLst>
                                        </p:cTn>
                                        <p:tgtEl>
                                          <p:spTgt spid="5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0" grpId="0" animBg="1"/>
      <p:bldP spid="5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90539"/>
            <a:ext cx="2327206" cy="409575"/>
          </a:xfrm>
          <a:custGeom>
            <a:avLst/>
            <a:gdLst/>
            <a:ahLst/>
            <a:cxnLst/>
            <a:rect l="l" t="t" r="r" b="b"/>
            <a:pathLst>
              <a:path w="2012950" h="409575">
                <a:moveTo>
                  <a:pt x="0" y="409574"/>
                </a:moveTo>
                <a:lnTo>
                  <a:pt x="0" y="0"/>
                </a:lnTo>
                <a:lnTo>
                  <a:pt x="2012502" y="0"/>
                </a:lnTo>
                <a:lnTo>
                  <a:pt x="2012502" y="409574"/>
                </a:lnTo>
                <a:lnTo>
                  <a:pt x="0" y="409574"/>
                </a:lnTo>
                <a:close/>
              </a:path>
            </a:pathLst>
          </a:custGeom>
          <a:solidFill>
            <a:srgbClr val="D01717"/>
          </a:solidFill>
        </p:spPr>
        <p:txBody>
          <a:bodyPr wrap="square" lIns="0" tIns="0" rIns="0" bIns="0" rtlCol="0"/>
          <a:lstStyle/>
          <a:p>
            <a:endParaRPr dirty="0"/>
          </a:p>
        </p:txBody>
      </p:sp>
      <p:sp>
        <p:nvSpPr>
          <p:cNvPr id="3" name="object 3"/>
          <p:cNvSpPr/>
          <p:nvPr/>
        </p:nvSpPr>
        <p:spPr>
          <a:xfrm>
            <a:off x="0" y="606543"/>
            <a:ext cx="14966950" cy="390525"/>
          </a:xfrm>
          <a:custGeom>
            <a:avLst/>
            <a:gdLst/>
            <a:ahLst/>
            <a:cxnLst/>
            <a:rect l="l" t="t" r="r" b="b"/>
            <a:pathLst>
              <a:path w="14966950" h="390525">
                <a:moveTo>
                  <a:pt x="14966590" y="390524"/>
                </a:moveTo>
                <a:lnTo>
                  <a:pt x="0" y="390524"/>
                </a:lnTo>
                <a:lnTo>
                  <a:pt x="0" y="0"/>
                </a:lnTo>
                <a:lnTo>
                  <a:pt x="14966590" y="0"/>
                </a:lnTo>
                <a:lnTo>
                  <a:pt x="14966590" y="390524"/>
                </a:lnTo>
                <a:close/>
              </a:path>
            </a:pathLst>
          </a:custGeom>
          <a:solidFill>
            <a:srgbClr val="3D6EC2"/>
          </a:solidFill>
        </p:spPr>
        <p:txBody>
          <a:bodyPr wrap="square" lIns="0" tIns="0" rIns="0" bIns="0" rtlCol="0"/>
          <a:lstStyle/>
          <a:p>
            <a:endParaRPr/>
          </a:p>
        </p:txBody>
      </p:sp>
      <p:sp>
        <p:nvSpPr>
          <p:cNvPr id="4" name="object 4"/>
          <p:cNvSpPr/>
          <p:nvPr/>
        </p:nvSpPr>
        <p:spPr>
          <a:xfrm>
            <a:off x="14966950" y="606543"/>
            <a:ext cx="3321663" cy="390525"/>
          </a:xfrm>
          <a:custGeom>
            <a:avLst/>
            <a:gdLst/>
            <a:ahLst/>
            <a:cxnLst/>
            <a:rect l="l" t="t" r="r" b="b"/>
            <a:pathLst>
              <a:path w="2734309" h="390525">
                <a:moveTo>
                  <a:pt x="2733694" y="0"/>
                </a:moveTo>
                <a:lnTo>
                  <a:pt x="2733694" y="390524"/>
                </a:lnTo>
                <a:lnTo>
                  <a:pt x="0" y="390524"/>
                </a:lnTo>
                <a:lnTo>
                  <a:pt x="0" y="0"/>
                </a:lnTo>
                <a:lnTo>
                  <a:pt x="2733694" y="0"/>
                </a:lnTo>
                <a:close/>
              </a:path>
            </a:pathLst>
          </a:custGeom>
          <a:solidFill>
            <a:srgbClr val="D01717"/>
          </a:solidFill>
        </p:spPr>
        <p:txBody>
          <a:bodyPr wrap="square" lIns="0" tIns="0" rIns="0" bIns="0" rtlCol="0"/>
          <a:lstStyle/>
          <a:p>
            <a:endParaRPr/>
          </a:p>
        </p:txBody>
      </p:sp>
      <p:sp>
        <p:nvSpPr>
          <p:cNvPr id="6" name="object 6"/>
          <p:cNvSpPr/>
          <p:nvPr/>
        </p:nvSpPr>
        <p:spPr>
          <a:xfrm>
            <a:off x="2327206" y="2090539"/>
            <a:ext cx="15960794" cy="409575"/>
          </a:xfrm>
          <a:custGeom>
            <a:avLst/>
            <a:gdLst/>
            <a:ahLst/>
            <a:cxnLst/>
            <a:rect l="l" t="t" r="r" b="b"/>
            <a:pathLst>
              <a:path w="15554960" h="409575">
                <a:moveTo>
                  <a:pt x="0" y="0"/>
                </a:moveTo>
                <a:lnTo>
                  <a:pt x="15554406" y="0"/>
                </a:lnTo>
                <a:lnTo>
                  <a:pt x="15554406" y="409574"/>
                </a:lnTo>
                <a:lnTo>
                  <a:pt x="0" y="409574"/>
                </a:lnTo>
                <a:lnTo>
                  <a:pt x="0" y="0"/>
                </a:lnTo>
                <a:close/>
              </a:path>
            </a:pathLst>
          </a:custGeom>
          <a:solidFill>
            <a:srgbClr val="3D6EC2"/>
          </a:solidFill>
        </p:spPr>
        <p:txBody>
          <a:bodyPr wrap="square" lIns="0" tIns="0" rIns="0" bIns="0" rtlCol="0"/>
          <a:lstStyle/>
          <a:p>
            <a:endParaRPr/>
          </a:p>
        </p:txBody>
      </p:sp>
      <p:sp>
        <p:nvSpPr>
          <p:cNvPr id="9" name="object 9"/>
          <p:cNvSpPr/>
          <p:nvPr/>
        </p:nvSpPr>
        <p:spPr>
          <a:xfrm>
            <a:off x="0" y="9851027"/>
            <a:ext cx="6150516" cy="435973"/>
          </a:xfrm>
          <a:custGeom>
            <a:avLst/>
            <a:gdLst/>
            <a:ahLst/>
            <a:cxnLst/>
            <a:rect l="l" t="t" r="r" b="b"/>
            <a:pathLst>
              <a:path w="5712460" h="436245">
                <a:moveTo>
                  <a:pt x="0" y="435972"/>
                </a:moveTo>
                <a:lnTo>
                  <a:pt x="0" y="0"/>
                </a:lnTo>
                <a:lnTo>
                  <a:pt x="5711833" y="0"/>
                </a:lnTo>
                <a:lnTo>
                  <a:pt x="5711833" y="435972"/>
                </a:lnTo>
                <a:lnTo>
                  <a:pt x="0" y="435972"/>
                </a:lnTo>
                <a:close/>
              </a:path>
            </a:pathLst>
          </a:custGeom>
          <a:solidFill>
            <a:srgbClr val="004AAC"/>
          </a:solidFill>
        </p:spPr>
        <p:txBody>
          <a:bodyPr wrap="square" lIns="0" tIns="0" rIns="0" bIns="0" rtlCol="0"/>
          <a:lstStyle/>
          <a:p>
            <a:endParaRPr dirty="0"/>
          </a:p>
        </p:txBody>
      </p:sp>
      <p:sp>
        <p:nvSpPr>
          <p:cNvPr id="10" name="object 10"/>
          <p:cNvSpPr txBox="1"/>
          <p:nvPr/>
        </p:nvSpPr>
        <p:spPr>
          <a:xfrm>
            <a:off x="1765806" y="9904049"/>
            <a:ext cx="1691639" cy="330200"/>
          </a:xfrm>
          <a:prstGeom prst="rect">
            <a:avLst/>
          </a:prstGeom>
        </p:spPr>
        <p:txBody>
          <a:bodyPr vert="horz" wrap="square" lIns="0" tIns="12700" rIns="0" bIns="0" rtlCol="0">
            <a:spAutoFit/>
          </a:bodyPr>
          <a:lstStyle/>
          <a:p>
            <a:pPr marL="12700">
              <a:lnSpc>
                <a:spcPct val="100000"/>
              </a:lnSpc>
              <a:spcBef>
                <a:spcPts val="100"/>
              </a:spcBef>
            </a:pPr>
            <a:r>
              <a:rPr sz="2000" b="1" spc="45" dirty="0">
                <a:solidFill>
                  <a:srgbClr val="FFFFFF"/>
                </a:solidFill>
                <a:latin typeface="Trebuchet MS"/>
                <a:cs typeface="Trebuchet MS"/>
              </a:rPr>
              <a:t>Licence:</a:t>
            </a:r>
            <a:r>
              <a:rPr sz="2000" b="1" spc="135" dirty="0">
                <a:solidFill>
                  <a:srgbClr val="FFFFFF"/>
                </a:solidFill>
                <a:latin typeface="Trebuchet MS"/>
                <a:cs typeface="Trebuchet MS"/>
              </a:rPr>
              <a:t> </a:t>
            </a:r>
            <a:r>
              <a:rPr sz="2000" b="1" spc="140" dirty="0">
                <a:solidFill>
                  <a:srgbClr val="FFFFFF"/>
                </a:solidFill>
                <a:latin typeface="Trebuchet MS"/>
                <a:cs typeface="Trebuchet MS"/>
              </a:rPr>
              <a:t>ISIR</a:t>
            </a:r>
            <a:endParaRPr sz="2000" dirty="0">
              <a:latin typeface="Trebuchet MS"/>
              <a:cs typeface="Trebuchet MS"/>
            </a:endParaRPr>
          </a:p>
        </p:txBody>
      </p:sp>
      <p:sp>
        <p:nvSpPr>
          <p:cNvPr id="11" name="object 11"/>
          <p:cNvSpPr/>
          <p:nvPr/>
        </p:nvSpPr>
        <p:spPr>
          <a:xfrm>
            <a:off x="12167965" y="9851027"/>
            <a:ext cx="6120035" cy="435973"/>
          </a:xfrm>
          <a:custGeom>
            <a:avLst/>
            <a:gdLst/>
            <a:ahLst/>
            <a:cxnLst/>
            <a:rect l="l" t="t" r="r" b="b"/>
            <a:pathLst>
              <a:path w="5686425" h="436245">
                <a:moveTo>
                  <a:pt x="0" y="0"/>
                </a:moveTo>
                <a:lnTo>
                  <a:pt x="5685800" y="0"/>
                </a:lnTo>
                <a:lnTo>
                  <a:pt x="5685800" y="435972"/>
                </a:lnTo>
                <a:lnTo>
                  <a:pt x="0" y="435972"/>
                </a:lnTo>
                <a:lnTo>
                  <a:pt x="0" y="0"/>
                </a:lnTo>
                <a:close/>
              </a:path>
            </a:pathLst>
          </a:custGeom>
          <a:solidFill>
            <a:schemeClr val="accent1">
              <a:lumMod val="75000"/>
            </a:schemeClr>
          </a:solidFill>
        </p:spPr>
        <p:txBody>
          <a:bodyPr wrap="square" lIns="0" tIns="0" rIns="0" bIns="0" rtlCol="0"/>
          <a:lstStyle/>
          <a:p>
            <a:endParaRPr/>
          </a:p>
        </p:txBody>
      </p:sp>
      <p:sp>
        <p:nvSpPr>
          <p:cNvPr id="12" name="object 12"/>
          <p:cNvSpPr txBox="1"/>
          <p:nvPr/>
        </p:nvSpPr>
        <p:spPr>
          <a:xfrm>
            <a:off x="14327364" y="9892741"/>
            <a:ext cx="14973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3</a:t>
            </a:r>
            <a:r>
              <a:rPr sz="2000" b="1" spc="155" dirty="0">
                <a:solidFill>
                  <a:srgbClr val="FFFFFF"/>
                </a:solidFill>
                <a:latin typeface="Trebuchet MS"/>
                <a:cs typeface="Trebuchet MS"/>
              </a:rPr>
              <a:t> </a:t>
            </a:r>
            <a:r>
              <a:rPr sz="2000" b="1" spc="-90" dirty="0">
                <a:solidFill>
                  <a:srgbClr val="FFFFFF"/>
                </a:solidFill>
                <a:latin typeface="Trebuchet MS"/>
                <a:cs typeface="Trebuchet MS"/>
              </a:rPr>
              <a:t>/</a:t>
            </a:r>
            <a:r>
              <a:rPr sz="2000" b="1" spc="155" dirty="0">
                <a:solidFill>
                  <a:srgbClr val="FFFFFF"/>
                </a:solidFill>
                <a:latin typeface="Trebuchet MS"/>
                <a:cs typeface="Trebuchet MS"/>
              </a:rPr>
              <a:t> </a:t>
            </a:r>
            <a:r>
              <a:rPr sz="2000" b="1" spc="-15" dirty="0">
                <a:solidFill>
                  <a:srgbClr val="FFFFFF"/>
                </a:solidFill>
                <a:latin typeface="Trebuchet MS"/>
                <a:cs typeface="Trebuchet MS"/>
              </a:rPr>
              <a:t>202</a:t>
            </a:r>
            <a:r>
              <a:rPr lang="fr-FR" sz="2000" b="1" spc="-15" dirty="0">
                <a:solidFill>
                  <a:srgbClr val="FFFFFF"/>
                </a:solidFill>
                <a:latin typeface="Trebuchet MS"/>
                <a:cs typeface="Trebuchet MS"/>
              </a:rPr>
              <a:t>4</a:t>
            </a:r>
            <a:endParaRPr sz="2000" dirty="0">
              <a:latin typeface="Trebuchet MS"/>
              <a:cs typeface="Trebuchet MS"/>
            </a:endParaRPr>
          </a:p>
        </p:txBody>
      </p:sp>
      <p:sp>
        <p:nvSpPr>
          <p:cNvPr id="13" name="object 13"/>
          <p:cNvSpPr/>
          <p:nvPr/>
        </p:nvSpPr>
        <p:spPr>
          <a:xfrm>
            <a:off x="6150516" y="9851027"/>
            <a:ext cx="6017449" cy="435973"/>
          </a:xfrm>
          <a:custGeom>
            <a:avLst/>
            <a:gdLst/>
            <a:ahLst/>
            <a:cxnLst/>
            <a:rect l="l" t="t" r="r" b="b"/>
            <a:pathLst>
              <a:path w="5667375" h="436245">
                <a:moveTo>
                  <a:pt x="0" y="0"/>
                </a:moveTo>
                <a:lnTo>
                  <a:pt x="5666748" y="0"/>
                </a:lnTo>
                <a:lnTo>
                  <a:pt x="5666748" y="435972"/>
                </a:lnTo>
                <a:lnTo>
                  <a:pt x="0" y="435972"/>
                </a:lnTo>
                <a:lnTo>
                  <a:pt x="0" y="0"/>
                </a:lnTo>
                <a:close/>
              </a:path>
            </a:pathLst>
          </a:custGeom>
          <a:solidFill>
            <a:srgbClr val="4673C3"/>
          </a:solidFill>
        </p:spPr>
        <p:txBody>
          <a:bodyPr wrap="square" lIns="0" tIns="0" rIns="0" bIns="0" rtlCol="0"/>
          <a:lstStyle/>
          <a:p>
            <a:endParaRPr/>
          </a:p>
        </p:txBody>
      </p:sp>
      <p:sp>
        <p:nvSpPr>
          <p:cNvPr id="33" name="ZoneTexte 32">
            <a:extLst>
              <a:ext uri="{FF2B5EF4-FFF2-40B4-BE49-F238E27FC236}">
                <a16:creationId xmlns:a16="http://schemas.microsoft.com/office/drawing/2014/main" id="{C367D99A-C3A1-A98D-3DA1-EA3B9D7E12F3}"/>
              </a:ext>
            </a:extLst>
          </p:cNvPr>
          <p:cNvSpPr txBox="1"/>
          <p:nvPr/>
        </p:nvSpPr>
        <p:spPr>
          <a:xfrm>
            <a:off x="7407990" y="540195"/>
            <a:ext cx="3237994" cy="523220"/>
          </a:xfrm>
          <a:prstGeom prst="rect">
            <a:avLst/>
          </a:prstGeom>
          <a:noFill/>
        </p:spPr>
        <p:txBody>
          <a:bodyPr wrap="square">
            <a:spAutoFit/>
          </a:bodyPr>
          <a:lstStyle/>
          <a:p>
            <a:r>
              <a:rPr lang="en" sz="2800" b="1" dirty="0">
                <a:solidFill>
                  <a:schemeClr val="bg1"/>
                </a:solidFill>
                <a:latin typeface="Manrope"/>
                <a:sym typeface="Manrope"/>
              </a:rPr>
              <a:t>I- INTRODUCTION</a:t>
            </a:r>
            <a:endParaRPr lang="fr-FR" sz="2800" dirty="0">
              <a:solidFill>
                <a:schemeClr val="bg1"/>
              </a:solidFill>
            </a:endParaRPr>
          </a:p>
        </p:txBody>
      </p:sp>
      <p:sp>
        <p:nvSpPr>
          <p:cNvPr id="34" name="object 41">
            <a:extLst>
              <a:ext uri="{FF2B5EF4-FFF2-40B4-BE49-F238E27FC236}">
                <a16:creationId xmlns:a16="http://schemas.microsoft.com/office/drawing/2014/main" id="{B62C1004-9C28-3E92-1821-BC5A2E370D69}"/>
              </a:ext>
            </a:extLst>
          </p:cNvPr>
          <p:cNvSpPr txBox="1">
            <a:spLocks noGrp="1"/>
          </p:cNvSpPr>
          <p:nvPr>
            <p:ph type="title"/>
          </p:nvPr>
        </p:nvSpPr>
        <p:spPr>
          <a:xfrm>
            <a:off x="685800" y="1299729"/>
            <a:ext cx="17449800" cy="1304844"/>
          </a:xfrm>
          <a:prstGeom prst="rect">
            <a:avLst/>
          </a:prstGeom>
        </p:spPr>
        <p:txBody>
          <a:bodyPr vert="horz" wrap="square" lIns="0" tIns="12065" rIns="0" bIns="0" rtlCol="0">
            <a:spAutoFit/>
          </a:bodyPr>
          <a:lstStyle/>
          <a:p>
            <a:pPr marL="12700">
              <a:spcBef>
                <a:spcPts val="95"/>
              </a:spcBef>
            </a:pPr>
            <a:r>
              <a:rPr lang="fr-FR" sz="2800" spc="-60" dirty="0"/>
              <a:t>I.5- </a:t>
            </a:r>
            <a:r>
              <a:rPr lang="fr-FR" sz="2800" spc="-60" dirty="0">
                <a:sym typeface="Manrope"/>
              </a:rPr>
              <a:t> HIBERNATE</a:t>
            </a:r>
            <a:br>
              <a:rPr lang="fr-FR" sz="2800" dirty="0"/>
            </a:br>
            <a:br>
              <a:rPr lang="fr-FR" sz="2800" dirty="0">
                <a:solidFill>
                  <a:schemeClr val="dk1"/>
                </a:solidFill>
                <a:latin typeface="Manrope"/>
                <a:sym typeface="Manrope"/>
              </a:rPr>
            </a:br>
            <a:endParaRPr sz="2800" spc="-60" dirty="0"/>
          </a:p>
        </p:txBody>
      </p:sp>
      <p:sp>
        <p:nvSpPr>
          <p:cNvPr id="5" name="object 14">
            <a:extLst>
              <a:ext uri="{FF2B5EF4-FFF2-40B4-BE49-F238E27FC236}">
                <a16:creationId xmlns:a16="http://schemas.microsoft.com/office/drawing/2014/main" id="{4D5766BF-A03B-969A-5929-B5DB6089EA2B}"/>
              </a:ext>
            </a:extLst>
          </p:cNvPr>
          <p:cNvSpPr txBox="1"/>
          <p:nvPr/>
        </p:nvSpPr>
        <p:spPr>
          <a:xfrm>
            <a:off x="6595572" y="9904049"/>
            <a:ext cx="4862830" cy="330200"/>
          </a:xfrm>
          <a:prstGeom prst="rect">
            <a:avLst/>
          </a:prstGeom>
        </p:spPr>
        <p:txBody>
          <a:bodyPr vert="horz" wrap="square" lIns="0" tIns="12700" rIns="0" bIns="0" rtlCol="0">
            <a:spAutoFit/>
          </a:bodyPr>
          <a:lstStyle/>
          <a:p>
            <a:pPr marL="12700">
              <a:lnSpc>
                <a:spcPct val="100000"/>
              </a:lnSpc>
              <a:spcBef>
                <a:spcPts val="100"/>
              </a:spcBef>
            </a:pPr>
            <a:r>
              <a:rPr sz="2000" b="1" spc="114" dirty="0">
                <a:solidFill>
                  <a:srgbClr val="FFFFFF"/>
                </a:solidFill>
                <a:latin typeface="Trebuchet MS"/>
                <a:cs typeface="Trebuchet MS"/>
              </a:rPr>
              <a:t>programmation</a:t>
            </a:r>
            <a:r>
              <a:rPr sz="2000" b="1" spc="195" dirty="0">
                <a:solidFill>
                  <a:srgbClr val="FFFFFF"/>
                </a:solidFill>
                <a:latin typeface="Trebuchet MS"/>
                <a:cs typeface="Trebuchet MS"/>
              </a:rPr>
              <a:t> </a:t>
            </a:r>
            <a:r>
              <a:rPr sz="2000" b="1" spc="60" err="1">
                <a:solidFill>
                  <a:srgbClr val="FFFFFF"/>
                </a:solidFill>
                <a:latin typeface="Trebuchet MS"/>
                <a:cs typeface="Trebuchet MS"/>
              </a:rPr>
              <a:t>orientée</a:t>
            </a:r>
            <a:r>
              <a:rPr sz="2000" b="1" spc="195">
                <a:solidFill>
                  <a:srgbClr val="FFFFFF"/>
                </a:solidFill>
                <a:latin typeface="Trebuchet MS"/>
                <a:cs typeface="Trebuchet MS"/>
              </a:rPr>
              <a:t> </a:t>
            </a:r>
            <a:r>
              <a:rPr sz="2000" b="1" spc="45">
                <a:solidFill>
                  <a:srgbClr val="FFFFFF"/>
                </a:solidFill>
                <a:latin typeface="Trebuchet MS"/>
                <a:cs typeface="Trebuchet MS"/>
              </a:rPr>
              <a:t>objet</a:t>
            </a:r>
            <a:r>
              <a:rPr sz="2000" b="1" spc="195">
                <a:solidFill>
                  <a:srgbClr val="FFFFFF"/>
                </a:solidFill>
                <a:latin typeface="Trebuchet MS"/>
                <a:cs typeface="Trebuchet MS"/>
              </a:rPr>
              <a:t> </a:t>
            </a:r>
            <a:r>
              <a:rPr sz="2000" b="1" spc="-105" dirty="0">
                <a:solidFill>
                  <a:srgbClr val="FFFFFF"/>
                </a:solidFill>
                <a:latin typeface="Trebuchet MS"/>
                <a:cs typeface="Trebuchet MS"/>
              </a:rPr>
              <a:t>(</a:t>
            </a:r>
            <a:r>
              <a:rPr lang="fr-FR" sz="2000" b="1" spc="-15" dirty="0">
                <a:solidFill>
                  <a:srgbClr val="FFFFFF"/>
                </a:solidFill>
                <a:latin typeface="Trebuchet MS"/>
              </a:rPr>
              <a:t>java</a:t>
            </a:r>
            <a:r>
              <a:rPr sz="2000" b="1" spc="-10" dirty="0">
                <a:solidFill>
                  <a:srgbClr val="FFFFFF"/>
                </a:solidFill>
                <a:latin typeface="Trebuchet MS"/>
                <a:cs typeface="Trebuchet MS"/>
              </a:rPr>
              <a:t>)</a:t>
            </a:r>
            <a:endParaRPr sz="2000" dirty="0">
              <a:latin typeface="Trebuchet MS"/>
              <a:cs typeface="Trebuchet MS"/>
            </a:endParaRPr>
          </a:p>
        </p:txBody>
      </p:sp>
      <p:sp>
        <p:nvSpPr>
          <p:cNvPr id="8" name="ZoneTexte 7">
            <a:extLst>
              <a:ext uri="{FF2B5EF4-FFF2-40B4-BE49-F238E27FC236}">
                <a16:creationId xmlns:a16="http://schemas.microsoft.com/office/drawing/2014/main" id="{EF9BD6C9-8321-D8CF-A128-661084921AAB}"/>
              </a:ext>
            </a:extLst>
          </p:cNvPr>
          <p:cNvSpPr txBox="1"/>
          <p:nvPr/>
        </p:nvSpPr>
        <p:spPr>
          <a:xfrm>
            <a:off x="431032" y="2012603"/>
            <a:ext cx="1002128" cy="538609"/>
          </a:xfrm>
          <a:prstGeom prst="rect">
            <a:avLst/>
          </a:prstGeom>
          <a:noFill/>
        </p:spPr>
        <p:txBody>
          <a:bodyPr wrap="square">
            <a:spAutoFit/>
          </a:bodyPr>
          <a:lstStyle/>
          <a:p>
            <a:pPr algn="ctr"/>
            <a:r>
              <a:rPr lang="en-US" sz="2900" b="1" spc="-15" dirty="0">
                <a:solidFill>
                  <a:srgbClr val="FFFFFF"/>
                </a:solidFill>
                <a:latin typeface="Trebuchet MS"/>
              </a:rPr>
              <a:t>9</a:t>
            </a:r>
            <a:endParaRPr lang="fr-FR" sz="2900" b="1" spc="-15" dirty="0">
              <a:solidFill>
                <a:srgbClr val="FFFFFF"/>
              </a:solidFill>
              <a:latin typeface="Trebuchet MS"/>
            </a:endParaRPr>
          </a:p>
        </p:txBody>
      </p:sp>
      <p:pic>
        <p:nvPicPr>
          <p:cNvPr id="20" name="Image 19">
            <a:extLst>
              <a:ext uri="{FF2B5EF4-FFF2-40B4-BE49-F238E27FC236}">
                <a16:creationId xmlns:a16="http://schemas.microsoft.com/office/drawing/2014/main" id="{3EA61F5F-1DBE-D973-83AE-C29CE9558500}"/>
              </a:ext>
            </a:extLst>
          </p:cNvPr>
          <p:cNvPicPr>
            <a:picLocks noChangeAspect="1"/>
          </p:cNvPicPr>
          <p:nvPr/>
        </p:nvPicPr>
        <p:blipFill rotWithShape="1">
          <a:blip r:embed="rId2">
            <a:extLst>
              <a:ext uri="{28A0092B-C50C-407E-A947-70E740481C1C}">
                <a14:useLocalDpi xmlns:a14="http://schemas.microsoft.com/office/drawing/2010/main" val="0"/>
              </a:ext>
            </a:extLst>
          </a:blip>
          <a:srcRect t="11761" b="11084"/>
          <a:stretch/>
        </p:blipFill>
        <p:spPr>
          <a:xfrm>
            <a:off x="5348343" y="2482057"/>
            <a:ext cx="6819622" cy="2243302"/>
          </a:xfrm>
          <a:prstGeom prst="rect">
            <a:avLst/>
          </a:prstGeom>
        </p:spPr>
      </p:pic>
      <p:sp>
        <p:nvSpPr>
          <p:cNvPr id="25" name="ZoneTexte 24">
            <a:extLst>
              <a:ext uri="{FF2B5EF4-FFF2-40B4-BE49-F238E27FC236}">
                <a16:creationId xmlns:a16="http://schemas.microsoft.com/office/drawing/2014/main" id="{82BAA4AD-B082-00E8-411D-17564BB44027}"/>
              </a:ext>
            </a:extLst>
          </p:cNvPr>
          <p:cNvSpPr txBox="1"/>
          <p:nvPr/>
        </p:nvSpPr>
        <p:spPr>
          <a:xfrm>
            <a:off x="5246085" y="4585293"/>
            <a:ext cx="7561804" cy="1077218"/>
          </a:xfrm>
          <a:prstGeom prst="rect">
            <a:avLst/>
          </a:prstGeom>
          <a:noFill/>
        </p:spPr>
        <p:txBody>
          <a:bodyPr wrap="square">
            <a:spAutoFit/>
          </a:bodyPr>
          <a:lstStyle/>
          <a:p>
            <a:pPr algn="l"/>
            <a:r>
              <a:rPr lang="fr-FR" sz="2800" b="1" i="0" dirty="0">
                <a:effectLst/>
                <a:latin typeface="DM Sans" pitchFamily="2" charset="0"/>
              </a:rPr>
              <a:t>Qu'est-ce que JPA en Java </a:t>
            </a:r>
            <a:r>
              <a:rPr lang="fr-FR" sz="2800" b="1" i="0" dirty="0" err="1">
                <a:effectLst/>
                <a:latin typeface="DM Sans" pitchFamily="2" charset="0"/>
              </a:rPr>
              <a:t>Persistence</a:t>
            </a:r>
            <a:r>
              <a:rPr lang="fr-FR" sz="2800" b="1" i="0" dirty="0">
                <a:effectLst/>
                <a:latin typeface="DM Sans" pitchFamily="2" charset="0"/>
              </a:rPr>
              <a:t> ?</a:t>
            </a:r>
          </a:p>
          <a:p>
            <a:br>
              <a:rPr lang="fr-FR" dirty="0"/>
            </a:br>
            <a:endParaRPr lang="fr-FR" dirty="0"/>
          </a:p>
        </p:txBody>
      </p:sp>
      <p:sp>
        <p:nvSpPr>
          <p:cNvPr id="47" name="Ellipse 46">
            <a:extLst>
              <a:ext uri="{FF2B5EF4-FFF2-40B4-BE49-F238E27FC236}">
                <a16:creationId xmlns:a16="http://schemas.microsoft.com/office/drawing/2014/main" id="{B4F78902-584D-114B-E6A3-5C6B3C99AEE2}"/>
              </a:ext>
            </a:extLst>
          </p:cNvPr>
          <p:cNvSpPr/>
          <p:nvPr/>
        </p:nvSpPr>
        <p:spPr>
          <a:xfrm>
            <a:off x="1214232" y="5927420"/>
            <a:ext cx="5685474" cy="1077218"/>
          </a:xfrm>
          <a:prstGeom prst="ellipse">
            <a:avLst/>
          </a:prstGeom>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i="0" dirty="0">
                <a:solidFill>
                  <a:schemeClr val="tx1"/>
                </a:solidFill>
                <a:effectLst/>
                <a:latin typeface="Söhne"/>
              </a:rPr>
              <a:t>A)- JPA est une méthode de cryptage des données utilisée en Java pour sécuriser les transactions.</a:t>
            </a:r>
            <a:endParaRPr lang="fr-FR" dirty="0">
              <a:solidFill>
                <a:schemeClr val="tx1"/>
              </a:solidFill>
            </a:endParaRPr>
          </a:p>
        </p:txBody>
      </p:sp>
      <p:sp>
        <p:nvSpPr>
          <p:cNvPr id="49" name="Ellipse 48">
            <a:extLst>
              <a:ext uri="{FF2B5EF4-FFF2-40B4-BE49-F238E27FC236}">
                <a16:creationId xmlns:a16="http://schemas.microsoft.com/office/drawing/2014/main" id="{E6D85006-3B18-25CB-21AE-DA6456722C76}"/>
              </a:ext>
            </a:extLst>
          </p:cNvPr>
          <p:cNvSpPr/>
          <p:nvPr/>
        </p:nvSpPr>
        <p:spPr>
          <a:xfrm>
            <a:off x="9144000" y="5756889"/>
            <a:ext cx="6264003" cy="1483307"/>
          </a:xfrm>
          <a:prstGeom prst="ellipse">
            <a:avLst/>
          </a:prstGeom>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i="0" dirty="0">
                <a:solidFill>
                  <a:schemeClr val="tx1"/>
                </a:solidFill>
                <a:effectLst/>
                <a:latin typeface="Söhne"/>
              </a:rPr>
              <a:t>B)- JPA est un système de téléportation des données utilisé pour déplacer des informations entre différentes bases de données.</a:t>
            </a:r>
            <a:endParaRPr lang="fr-FR" b="1" dirty="0">
              <a:solidFill>
                <a:schemeClr val="tx1"/>
              </a:solidFill>
            </a:endParaRPr>
          </a:p>
        </p:txBody>
      </p:sp>
      <p:sp>
        <p:nvSpPr>
          <p:cNvPr id="50" name="Ellipse 49">
            <a:extLst>
              <a:ext uri="{FF2B5EF4-FFF2-40B4-BE49-F238E27FC236}">
                <a16:creationId xmlns:a16="http://schemas.microsoft.com/office/drawing/2014/main" id="{084630E6-1829-1F06-5B85-6AED973D441C}"/>
              </a:ext>
            </a:extLst>
          </p:cNvPr>
          <p:cNvSpPr/>
          <p:nvPr/>
        </p:nvSpPr>
        <p:spPr>
          <a:xfrm>
            <a:off x="1007096" y="7893307"/>
            <a:ext cx="5841981" cy="1304843"/>
          </a:xfrm>
          <a:prstGeom prst="ellipse">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b="1" dirty="0">
                <a:solidFill>
                  <a:schemeClr val="tx1"/>
                </a:solidFill>
                <a:latin typeface="Söhne"/>
              </a:rPr>
              <a:t>C)- </a:t>
            </a:r>
            <a:r>
              <a:rPr lang="fr-FR" b="1" i="0" dirty="0">
                <a:solidFill>
                  <a:schemeClr val="tx1"/>
                </a:solidFill>
                <a:effectLst/>
                <a:latin typeface="Söhne"/>
              </a:rPr>
              <a:t>JPA est une API Java qui permet de gérer la persistance des données dans les applications Java.</a:t>
            </a:r>
            <a:endParaRPr lang="fr-FR" dirty="0">
              <a:solidFill>
                <a:schemeClr val="tx1"/>
              </a:solidFill>
            </a:endParaRPr>
          </a:p>
        </p:txBody>
      </p:sp>
      <p:sp>
        <p:nvSpPr>
          <p:cNvPr id="51" name="Ellipse 50">
            <a:extLst>
              <a:ext uri="{FF2B5EF4-FFF2-40B4-BE49-F238E27FC236}">
                <a16:creationId xmlns:a16="http://schemas.microsoft.com/office/drawing/2014/main" id="{637646C5-DBBC-D22B-47E2-CF5C15EDCC5E}"/>
              </a:ext>
            </a:extLst>
          </p:cNvPr>
          <p:cNvSpPr/>
          <p:nvPr/>
        </p:nvSpPr>
        <p:spPr>
          <a:xfrm>
            <a:off x="9773461" y="7909759"/>
            <a:ext cx="5685474" cy="1483307"/>
          </a:xfrm>
          <a:prstGeom prst="ellipse">
            <a:avLst/>
          </a:prstGeom>
          <a:solidFill>
            <a:srgbClr val="FFFF00"/>
          </a:solidFill>
          <a:ln>
            <a:solidFill>
              <a:srgbClr val="FFFF00"/>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b="1" i="0" dirty="0">
                <a:solidFill>
                  <a:schemeClr val="tx1"/>
                </a:solidFill>
                <a:effectLst/>
                <a:latin typeface="Söhne"/>
              </a:rPr>
              <a:t>D)- JPA est un acronyme pour "</a:t>
            </a:r>
            <a:r>
              <a:rPr lang="fr-FR" b="1" i="0" dirty="0" err="1">
                <a:solidFill>
                  <a:schemeClr val="tx1"/>
                </a:solidFill>
                <a:effectLst/>
                <a:latin typeface="Söhne"/>
              </a:rPr>
              <a:t>Java's</a:t>
            </a:r>
            <a:r>
              <a:rPr lang="fr-FR" b="1" i="0" dirty="0">
                <a:solidFill>
                  <a:schemeClr val="tx1"/>
                </a:solidFill>
                <a:effectLst/>
                <a:latin typeface="Söhne"/>
              </a:rPr>
              <a:t> Party Association", une communauté de développeurs Java qui célèbre les succès de leurs projets.</a:t>
            </a:r>
            <a:endParaRPr lang="fr-FR" dirty="0">
              <a:solidFill>
                <a:schemeClr val="tx1"/>
              </a:solidFill>
            </a:endParaRPr>
          </a:p>
        </p:txBody>
      </p:sp>
      <p:sp>
        <p:nvSpPr>
          <p:cNvPr id="16" name="ZoneTexte 15">
            <a:extLst>
              <a:ext uri="{FF2B5EF4-FFF2-40B4-BE49-F238E27FC236}">
                <a16:creationId xmlns:a16="http://schemas.microsoft.com/office/drawing/2014/main" id="{F3CD30BC-6D24-9983-97E1-64D45DCB79F0}"/>
              </a:ext>
            </a:extLst>
          </p:cNvPr>
          <p:cNvSpPr txBox="1"/>
          <p:nvPr/>
        </p:nvSpPr>
        <p:spPr>
          <a:xfrm>
            <a:off x="14983352" y="9079739"/>
            <a:ext cx="3521687" cy="646331"/>
          </a:xfrm>
          <a:prstGeom prst="rect">
            <a:avLst/>
          </a:prstGeom>
          <a:noFill/>
        </p:spPr>
        <p:txBody>
          <a:bodyPr wrap="square">
            <a:spAutoFit/>
          </a:bodyPr>
          <a:lstStyle/>
          <a:p>
            <a:r>
              <a:rPr lang="fr-FR" b="1" i="0" dirty="0">
                <a:effectLst/>
                <a:latin typeface="Söhne"/>
              </a:rPr>
              <a:t>Pour les gens qui choisissent cette réponse, êtes-vous sérieux ?</a:t>
            </a:r>
            <a:endParaRPr lang="fr-FR" b="1" dirty="0"/>
          </a:p>
        </p:txBody>
      </p:sp>
      <p:pic>
        <p:nvPicPr>
          <p:cNvPr id="21" name="Image 20">
            <a:extLst>
              <a:ext uri="{FF2B5EF4-FFF2-40B4-BE49-F238E27FC236}">
                <a16:creationId xmlns:a16="http://schemas.microsoft.com/office/drawing/2014/main" id="{D8757F85-106F-B779-B671-1E0CFAFE73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5234" y="5993577"/>
            <a:ext cx="905171" cy="905171"/>
          </a:xfrm>
          <a:prstGeom prst="rect">
            <a:avLst/>
          </a:prstGeom>
        </p:spPr>
      </p:pic>
      <p:pic>
        <p:nvPicPr>
          <p:cNvPr id="22" name="Image 21">
            <a:extLst>
              <a:ext uri="{FF2B5EF4-FFF2-40B4-BE49-F238E27FC236}">
                <a16:creationId xmlns:a16="http://schemas.microsoft.com/office/drawing/2014/main" id="{27527C8A-2F0F-86A3-F7A3-BAB5B81DEE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26756" y="6000564"/>
            <a:ext cx="802452" cy="802452"/>
          </a:xfrm>
          <a:prstGeom prst="rect">
            <a:avLst/>
          </a:prstGeom>
        </p:spPr>
      </p:pic>
      <p:pic>
        <p:nvPicPr>
          <p:cNvPr id="24" name="Image 23">
            <a:extLst>
              <a:ext uri="{FF2B5EF4-FFF2-40B4-BE49-F238E27FC236}">
                <a16:creationId xmlns:a16="http://schemas.microsoft.com/office/drawing/2014/main" id="{8EFA23B4-577C-004C-3D00-E3F8019E8A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1874" y="7933560"/>
            <a:ext cx="1290966" cy="1290966"/>
          </a:xfrm>
          <a:prstGeom prst="rect">
            <a:avLst/>
          </a:prstGeom>
        </p:spPr>
      </p:pic>
      <p:pic>
        <p:nvPicPr>
          <p:cNvPr id="29" name="Image 28">
            <a:extLst>
              <a:ext uri="{FF2B5EF4-FFF2-40B4-BE49-F238E27FC236}">
                <a16:creationId xmlns:a16="http://schemas.microsoft.com/office/drawing/2014/main" id="{6F5E5954-AF94-C677-9CA9-350E75E3930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7217" b="13833"/>
          <a:stretch/>
        </p:blipFill>
        <p:spPr>
          <a:xfrm>
            <a:off x="15241393" y="7487863"/>
            <a:ext cx="1751479" cy="1610192"/>
          </a:xfrm>
          <a:prstGeom prst="ellipse">
            <a:avLst/>
          </a:prstGeom>
          <a:ln>
            <a:noFill/>
          </a:ln>
          <a:effectLst>
            <a:softEdge rad="112500"/>
          </a:effectLst>
        </p:spPr>
      </p:pic>
    </p:spTree>
    <p:extLst>
      <p:ext uri="{BB962C8B-B14F-4D97-AF65-F5344CB8AC3E}">
        <p14:creationId xmlns:p14="http://schemas.microsoft.com/office/powerpoint/2010/main" val="116172569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bject-oriented programming (java) course" id="{9D06FE54-4A4D-4AC2-9FD4-A021A9EA0B81}" vid="{EA553A22-C8A9-47D7-A925-D9E0923D45B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F6C39D19B202E4482F0CB1471FFCB55" ma:contentTypeVersion="5" ma:contentTypeDescription="Create a new document." ma:contentTypeScope="" ma:versionID="8357e1b1fc30072e785245a65ef02624">
  <xsd:schema xmlns:xsd="http://www.w3.org/2001/XMLSchema" xmlns:xs="http://www.w3.org/2001/XMLSchema" xmlns:p="http://schemas.microsoft.com/office/2006/metadata/properties" xmlns:ns3="d124f837-2db9-485e-a65c-3e3e1ae85aba" targetNamespace="http://schemas.microsoft.com/office/2006/metadata/properties" ma:root="true" ma:fieldsID="f15c76e1876748d698a31c71d1490520" ns3:_="">
    <xsd:import namespace="d124f837-2db9-485e-a65c-3e3e1ae85ab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24f837-2db9-485e-a65c-3e3e1ae85a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1BDEB40-E56A-4D7E-902B-B835DBDFEAD4}">
  <ds:schemaRefs>
    <ds:schemaRef ds:uri="http://purl.org/dc/elements/1.1/"/>
    <ds:schemaRef ds:uri="http://purl.org/dc/terms/"/>
    <ds:schemaRef ds:uri="http://www.w3.org/XML/1998/namespace"/>
    <ds:schemaRef ds:uri="d124f837-2db9-485e-a65c-3e3e1ae85aba"/>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AA3022E9-E54C-4A5B-A50D-C246C2E223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24f837-2db9-485e-a65c-3e3e1ae85a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B73A54-0F80-4F25-A893-A38C84C225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Hibernate Original Version</Template>
  <TotalTime>4197</TotalTime>
  <Words>3313</Words>
  <Application>Microsoft Office PowerPoint</Application>
  <PresentationFormat>Personnalisé</PresentationFormat>
  <Paragraphs>576</Paragraphs>
  <Slides>47</Slides>
  <Notes>8</Notes>
  <HiddenSlides>0</HiddenSlides>
  <MMClips>0</MMClips>
  <ScaleCrop>false</ScaleCrop>
  <HeadingPairs>
    <vt:vector size="6" baseType="variant">
      <vt:variant>
        <vt:lpstr>Polices utilisées</vt:lpstr>
      </vt:variant>
      <vt:variant>
        <vt:i4>16</vt:i4>
      </vt:variant>
      <vt:variant>
        <vt:lpstr>Thème</vt:lpstr>
      </vt:variant>
      <vt:variant>
        <vt:i4>1</vt:i4>
      </vt:variant>
      <vt:variant>
        <vt:lpstr>Titres des diapositives</vt:lpstr>
      </vt:variant>
      <vt:variant>
        <vt:i4>47</vt:i4>
      </vt:variant>
    </vt:vector>
  </HeadingPairs>
  <TitlesOfParts>
    <vt:vector size="64" baseType="lpstr">
      <vt:lpstr>-apple-system</vt:lpstr>
      <vt:lpstr>Arial</vt:lpstr>
      <vt:lpstr>Bauhaus 93</vt:lpstr>
      <vt:lpstr>Bernard MT Condensed</vt:lpstr>
      <vt:lpstr>Calibri</vt:lpstr>
      <vt:lpstr>Consolas</vt:lpstr>
      <vt:lpstr>Courier New</vt:lpstr>
      <vt:lpstr>DM Sans</vt:lpstr>
      <vt:lpstr>Libre Baskerville</vt:lpstr>
      <vt:lpstr>Manrope</vt:lpstr>
      <vt:lpstr>Söhne</vt:lpstr>
      <vt:lpstr>Tahoma</vt:lpstr>
      <vt:lpstr>Times New Roman</vt:lpstr>
      <vt:lpstr>Trebuchet MS</vt:lpstr>
      <vt:lpstr>Verdana</vt:lpstr>
      <vt:lpstr>Wingdings</vt:lpstr>
      <vt:lpstr>Thème Office</vt:lpstr>
      <vt:lpstr>Programmation Orientée Objet (java) cours</vt:lpstr>
      <vt:lpstr>INTRODUCTION</vt:lpstr>
      <vt:lpstr>I.1- La communication avec une base de données dans Java SE : JDBC (Java Database Connectivity)</vt:lpstr>
      <vt:lpstr>I.2-  Les inconvénients de l'utilisation directe de JDBC </vt:lpstr>
      <vt:lpstr>I.3-  ORM  - Object-Relational Mapping  </vt:lpstr>
      <vt:lpstr>I.4-  Ls outils ORM -JPA  </vt:lpstr>
      <vt:lpstr>I.5-  HIBERNATE  </vt:lpstr>
      <vt:lpstr>I.5-  HIBERNATE  </vt:lpstr>
      <vt:lpstr>I.5-  HIBERNATE  </vt:lpstr>
      <vt:lpstr>ACHITECTURE HIBERNATE</vt:lpstr>
      <vt:lpstr>II.1-  ARCHITECTURE HIBERNATE  </vt:lpstr>
      <vt:lpstr>II.2-  L’objet configuration/Session/SessionFactory  </vt:lpstr>
      <vt:lpstr>II.3-  L’objet Trasaction, Query et Criteria  </vt:lpstr>
      <vt:lpstr>Installation et  configuration</vt:lpstr>
      <vt:lpstr>III.1- Création  du projet Maven</vt:lpstr>
      <vt:lpstr>III.1- Création  du projet Maven</vt:lpstr>
      <vt:lpstr>III.1- Création  du projet Maven</vt:lpstr>
      <vt:lpstr>III.2- Configuration du fichier " POM.XML"</vt:lpstr>
      <vt:lpstr>III.2- Configuration du fichier " POM.XML"</vt:lpstr>
      <vt:lpstr>III.2- Configuration du fichier " POM.XML"</vt:lpstr>
      <vt:lpstr>III.2- Configuration du fichier " POM.XML"</vt:lpstr>
      <vt:lpstr>III.2- Configuration du fichier " POM.XML"</vt:lpstr>
      <vt:lpstr>III.3- Création  et Configuration du fichier hibernate.cfg.xml</vt:lpstr>
      <vt:lpstr>III.3- Création  et Configuration du fichier hibernate.cfg.xml</vt:lpstr>
      <vt:lpstr>III.3- Création  et Configuration du fichier hibernate.cfg.xml</vt:lpstr>
      <vt:lpstr>Les annotations</vt:lpstr>
      <vt:lpstr>VI.1 Qu’est ce qu’on désigne par une annotation dans Hibernet ?</vt:lpstr>
      <vt:lpstr>VI.1 Qu’est ce qu’on désigne par une annotation dans Hibernet ?</vt:lpstr>
      <vt:lpstr>VI.2 Parmi les annotations à savoir </vt:lpstr>
      <vt:lpstr>Exemples des annotations</vt:lpstr>
      <vt:lpstr>Exemples des annotations</vt:lpstr>
      <vt:lpstr>Mapping des relations </vt:lpstr>
      <vt:lpstr>V.1- Diagramme des classes</vt:lpstr>
      <vt:lpstr>V.2- Mapping   entre  les classes Etudiant et Personne  (Héritage)</vt:lpstr>
      <vt:lpstr>V.2- Mapping   entre  les classes Etudiant et Personne  (Héritage)</vt:lpstr>
      <vt:lpstr>V.3- Mapping   entre  les classes Etudiant et Personne  (Héritage)</vt:lpstr>
      <vt:lpstr>V.3- Mapping  entre  les classes Etudiant et Adresse</vt:lpstr>
      <vt:lpstr>V.2- Mapping  entre  les classes Etudiant et Adresse  (One-To-One)</vt:lpstr>
      <vt:lpstr>V.2- Mapping  entre  les classes Etudiant et Adresse (One-To-One)</vt:lpstr>
      <vt:lpstr>V.3- Mapping  entre  les classes Etudiant et Classe</vt:lpstr>
      <vt:lpstr>V.3- Mapping  entre  les classes Etudiant et Classe  (One-To-Many)</vt:lpstr>
      <vt:lpstr>V.3- Mapping  entre  les classes Etudiant et Classe  (One-To-Many)</vt:lpstr>
      <vt:lpstr>V.4- Mapping  entre  les classes Etudiant et Cours</vt:lpstr>
      <vt:lpstr>V.4- Mapping  entre  les classes Etudiant et Cours  (Many-To-Many)</vt:lpstr>
      <vt:lpstr>V.4- Mapping  entre  les classes Etudiant et Cours    (Many-To-Many)</vt:lpstr>
      <vt:lpstr>V.4- Mapping  entre  les classes Etudiant et Cours    (Many-To-Many)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(java) course</dc:title>
  <dc:creator>Yahya LEMKHARBECH</dc:creator>
  <cp:keywords>DAFQdEFhsyk,BAE6DldJyBk</cp:keywords>
  <cp:lastModifiedBy>Yahya LEMKHARBECH</cp:lastModifiedBy>
  <cp:revision>20</cp:revision>
  <dcterms:created xsi:type="dcterms:W3CDTF">2023-11-01T00:01:30Z</dcterms:created>
  <dcterms:modified xsi:type="dcterms:W3CDTF">2023-11-21T23:28:18Z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2022-11-22T00:00:00Z</vt:filetime>
  </property>
  <property fmtid="{D5CDD505-2E9C-101B-9397-08002B2CF9AE}" pid="3" name="Creator">
    <vt:lpwstr>Canva</vt:lpwstr>
  </property>
  <property fmtid="{D5CDD505-2E9C-101B-9397-08002B2CF9AE}" pid="4" name="LastSaved">
    <vt:filetime>2022-11-22T00:00:00Z</vt:filetime>
  </property>
  <property fmtid="{D5CDD505-2E9C-101B-9397-08002B2CF9AE}" pid="5" name="ContentTypeId">
    <vt:lpwstr>0x0101002F6C39D19B202E4482F0CB1471FFCB55</vt:lpwstr>
  </property>
</Properties>
</file>